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75" r:id="rId9"/>
    <p:sldId id="281" r:id="rId10"/>
    <p:sldId id="282" r:id="rId11"/>
    <p:sldId id="278" r:id="rId12"/>
    <p:sldId id="277" r:id="rId13"/>
    <p:sldId id="270" r:id="rId14"/>
    <p:sldId id="262" r:id="rId15"/>
    <p:sldId id="263" r:id="rId16"/>
    <p:sldId id="264" r:id="rId17"/>
    <p:sldId id="274" r:id="rId18"/>
    <p:sldId id="265" r:id="rId19"/>
    <p:sldId id="268" r:id="rId20"/>
    <p:sldId id="271" r:id="rId21"/>
    <p:sldId id="279" r:id="rId22"/>
    <p:sldId id="27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B03F3-1B79-450F-A52D-384CADB86C83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F8422-AD78-40AB-A1C2-C40B7A999F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569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F8422-AD78-40AB-A1C2-C40B7A999F1E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7063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50758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450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33165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30787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2422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3791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36381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71472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2584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890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2537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321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2498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8479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99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1353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388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5FF7D6-9DAF-4503-82F0-B02214D1B8B3}" type="datetimeFigureOut">
              <a:rPr lang="en-US" smtClean="0"/>
              <a:pPr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058410-61B4-47B1-BBE3-691D0F0F00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202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nachalnaya-shkola/obshchepedagogicheskie-tekhnologii/2013/09/02/tselepolaganie-stavim-umnye-tseli" TargetMode="External"/><Relationship Id="rId2" Type="http://schemas.openxmlformats.org/officeDocument/2006/relationships/hyperlink" Target="http://ps.1september.ru/article.php?ID=2008004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ideplayer.com/slide/2314943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771650"/>
          </a:xfrm>
        </p:spPr>
        <p:txBody>
          <a:bodyPr>
            <a:normAutofit/>
          </a:bodyPr>
          <a:lstStyle/>
          <a:p>
            <a:r>
              <a:rPr lang="ru-RU" dirty="0" smtClean="0"/>
              <a:t>ЦЕЛЕПОЛАГАНИЕ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08663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Образец целей обучения с учетом дифференцированного подхода: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52600"/>
            <a:ext cx="7467600" cy="4495801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900" b="1" dirty="0" smtClean="0"/>
              <a:t>К концу урока</a:t>
            </a:r>
          </a:p>
          <a:p>
            <a:r>
              <a:rPr lang="ru-RU" sz="4900" b="1" dirty="0" smtClean="0"/>
              <a:t>Все учащиеся смогут определить причины восстания </a:t>
            </a:r>
            <a:r>
              <a:rPr lang="ru-RU" sz="4900" b="1" dirty="0" err="1" smtClean="0"/>
              <a:t>Кенесары</a:t>
            </a:r>
            <a:r>
              <a:rPr lang="ru-RU" sz="4900" b="1" dirty="0" smtClean="0"/>
              <a:t> </a:t>
            </a:r>
            <a:r>
              <a:rPr lang="ru-RU" sz="4900" b="1" dirty="0" err="1" smtClean="0"/>
              <a:t>Касымова</a:t>
            </a:r>
            <a:r>
              <a:rPr lang="ru-RU" sz="4900" b="1" dirty="0" smtClean="0"/>
              <a:t>.</a:t>
            </a:r>
          </a:p>
          <a:p>
            <a:r>
              <a:rPr lang="ru-RU" sz="4900" b="1" dirty="0" smtClean="0"/>
              <a:t>Большинство учащихся сможет объяснить, как политические взгляды </a:t>
            </a:r>
            <a:r>
              <a:rPr lang="ru-RU" sz="4900" b="1" dirty="0" err="1" smtClean="0"/>
              <a:t>Кеннесары</a:t>
            </a:r>
            <a:r>
              <a:rPr lang="ru-RU" sz="4900" b="1" dirty="0" smtClean="0"/>
              <a:t> способствовали развитию его роли лидера.</a:t>
            </a:r>
          </a:p>
          <a:p>
            <a:r>
              <a:rPr lang="ru-RU" sz="4900" b="1" dirty="0" smtClean="0"/>
              <a:t>Некоторые учащиеся смогут сформулировать историческое значение восстания и его влияние на последующее формирование казахской государственности. </a:t>
            </a:r>
          </a:p>
          <a:p>
            <a:pPr>
              <a:buNone/>
            </a:pPr>
            <a:endParaRPr lang="ru-RU" sz="4900" i="1" dirty="0" smtClean="0"/>
          </a:p>
          <a:p>
            <a:pPr>
              <a:buNone/>
            </a:pPr>
            <a:r>
              <a:rPr lang="ru-RU" sz="4900" i="1" dirty="0" smtClean="0">
                <a:solidFill>
                  <a:srgbClr val="FF0000"/>
                </a:solidFill>
              </a:rPr>
              <a:t>Данные цели обучения идут на усложнение: цель, поставленная «на всех» - это цель-минимум, в то время, как цель, поставленная «на   некоторых учащихся» – это цель, которая направлена на вовлечение в работу учеников с высоким уровнем </a:t>
            </a:r>
            <a:r>
              <a:rPr lang="ru-RU" sz="4900" i="1" dirty="0" err="1" smtClean="0">
                <a:solidFill>
                  <a:srgbClr val="FF0000"/>
                </a:solidFill>
              </a:rPr>
              <a:t>обученности</a:t>
            </a:r>
            <a:r>
              <a:rPr lang="ru-RU" sz="4900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Какие глаголы мы используем для определения цели?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Нужно использовать глаголы, действия которых мы можем </a:t>
            </a:r>
            <a:r>
              <a:rPr lang="ru-RU" i="1" dirty="0" smtClean="0"/>
              <a:t>увидеть, прочитать или услышать</a:t>
            </a:r>
          </a:p>
          <a:p>
            <a:r>
              <a:rPr lang="ru-RU" dirty="0" smtClean="0"/>
              <a:t>Например</a:t>
            </a:r>
          </a:p>
          <a:p>
            <a:r>
              <a:rPr lang="ru-RU" dirty="0" smtClean="0"/>
              <a:t>Ученики смогут </a:t>
            </a:r>
            <a:r>
              <a:rPr lang="ru-RU" dirty="0" smtClean="0">
                <a:solidFill>
                  <a:srgbClr val="C00000"/>
                </a:solidFill>
              </a:rPr>
              <a:t>написать</a:t>
            </a:r>
            <a:r>
              <a:rPr lang="ru-RU" dirty="0" smtClean="0"/>
              <a:t>…..</a:t>
            </a:r>
          </a:p>
          <a:p>
            <a:r>
              <a:rPr lang="ru-RU" dirty="0" smtClean="0"/>
              <a:t>Ученики смогут </a:t>
            </a:r>
            <a:r>
              <a:rPr lang="ru-RU" dirty="0" smtClean="0">
                <a:solidFill>
                  <a:srgbClr val="C00000"/>
                </a:solidFill>
              </a:rPr>
              <a:t>классифицировать</a:t>
            </a:r>
            <a:r>
              <a:rPr lang="ru-RU" dirty="0" smtClean="0"/>
              <a:t>…</a:t>
            </a:r>
          </a:p>
          <a:p>
            <a:r>
              <a:rPr lang="ru-RU" dirty="0" smtClean="0"/>
              <a:t>Ученики смогут </a:t>
            </a:r>
            <a:r>
              <a:rPr lang="ru-RU" dirty="0" smtClean="0">
                <a:solidFill>
                  <a:srgbClr val="C00000"/>
                </a:solidFill>
              </a:rPr>
              <a:t>сравнить…..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Ученики смогут </a:t>
            </a:r>
            <a:r>
              <a:rPr lang="ru-RU" dirty="0" smtClean="0">
                <a:solidFill>
                  <a:srgbClr val="C00000"/>
                </a:solidFill>
              </a:rPr>
              <a:t>выбрать …..</a:t>
            </a:r>
          </a:p>
          <a:p>
            <a:pPr>
              <a:buNone/>
            </a:pPr>
            <a:r>
              <a:rPr lang="ru-RU" sz="1500" i="1" dirty="0" smtClean="0">
                <a:solidFill>
                  <a:srgbClr val="C00000"/>
                </a:solidFill>
              </a:rPr>
              <a:t>См. документ «Постановка целей урока»</a:t>
            </a:r>
            <a:endParaRPr lang="ru-RU" sz="15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79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Глаголы для СМАРТ целей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b="1" dirty="0" smtClean="0"/>
              <a:t>Избегайте</a:t>
            </a:r>
            <a:r>
              <a:rPr lang="ru-RU" sz="2800" dirty="0" smtClean="0"/>
              <a:t> </a:t>
            </a:r>
            <a:r>
              <a:rPr lang="ru-RU" sz="2800" dirty="0"/>
              <a:t>таких слов, как </a:t>
            </a:r>
            <a:endParaRPr lang="ru-RU" sz="2800" dirty="0" smtClean="0"/>
          </a:p>
          <a:p>
            <a:r>
              <a:rPr lang="ru-RU" sz="2800" b="1" i="1" dirty="0" smtClean="0"/>
              <a:t> узнать, </a:t>
            </a:r>
            <a:r>
              <a:rPr lang="ru-RU" sz="2800" b="1" i="1" dirty="0"/>
              <a:t>знать, понять. </a:t>
            </a:r>
            <a:r>
              <a:rPr lang="ru-RU" sz="2800" dirty="0"/>
              <a:t>Они слишком </a:t>
            </a:r>
            <a:r>
              <a:rPr lang="ru-RU" sz="2800" dirty="0">
                <a:solidFill>
                  <a:srgbClr val="C00000"/>
                </a:solidFill>
              </a:rPr>
              <a:t>расплывчаты </a:t>
            </a:r>
            <a:r>
              <a:rPr lang="ru-RU" sz="2800" dirty="0"/>
              <a:t>для оценки эффективности обучения. Более того, эти слова не помогут вам в определении знаний, усвоенных учащимися в ходе </a:t>
            </a:r>
            <a:r>
              <a:rPr lang="ru-RU" sz="2800" dirty="0" smtClean="0"/>
              <a:t>обучения</a:t>
            </a:r>
          </a:p>
          <a:p>
            <a:r>
              <a:rPr lang="ru-RU" sz="2800" dirty="0" smtClean="0"/>
              <a:t>Например, использование глагола «понять» влечет за собой следующий вопрос: «Как Вы узнали, что ученики действительно поняли этот материал?»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6249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ВАЖНО!!!!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Цель урока не имеет смысла, пока она не стала целью ученика!!!!!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77931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Ошибка 3 -</a:t>
            </a:r>
            <a:br>
              <a:rPr lang="ru-RU" dirty="0" smtClean="0"/>
            </a:br>
            <a:r>
              <a:rPr lang="ru-RU" dirty="0" smtClean="0"/>
              <a:t>цели не доводятся до учеников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Сегодня мы познакомимся с темой «Растения Африки»</a:t>
            </a:r>
          </a:p>
          <a:p>
            <a:r>
              <a:rPr lang="ru-RU" dirty="0" smtClean="0"/>
              <a:t>Сегодня на уроке я расскажу Вам о творчестве великого казахского просветителя, поэта и писателя Абае</a:t>
            </a:r>
          </a:p>
          <a:p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Какой результат работы ученика мы увидим? Чему конкретно научится ученик?</a:t>
            </a:r>
            <a:endParaRPr lang="en-US" dirty="0">
              <a:solidFill>
                <a:srgbClr val="C00000"/>
              </a:solidFill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Ошибка 4-</a:t>
            </a:r>
            <a:br>
              <a:rPr lang="ru-RU" dirty="0" smtClean="0"/>
            </a:br>
            <a:r>
              <a:rPr lang="ru-RU" dirty="0" smtClean="0"/>
              <a:t>учителя не уточняют понимание целей урока учениками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Учитель и ученики по-разному могут понять обозначенную учителем цель. </a:t>
            </a:r>
          </a:p>
          <a:p>
            <a:r>
              <a:rPr lang="ru-RU" dirty="0" smtClean="0"/>
              <a:t>Обратная связь необходима, чтобы уточнить, понимают ли ученики, какой результат от них ожидается.</a:t>
            </a:r>
          </a:p>
          <a:p>
            <a:r>
              <a:rPr lang="ru-RU" dirty="0" smtClean="0"/>
              <a:t> И какие шаги им необходимо выполнить, чтобы приблизиться к цели?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6848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Критерии Успеха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5" y="1676401"/>
            <a:ext cx="6798736" cy="4495800"/>
          </a:xfrm>
        </p:spPr>
        <p:txBody>
          <a:bodyPr>
            <a:normAutofit fontScale="62500" lnSpcReduction="20000"/>
          </a:bodyPr>
          <a:lstStyle/>
          <a:p>
            <a:r>
              <a:rPr lang="ru-RU" sz="2800" dirty="0" smtClean="0"/>
              <a:t>Цель- все ученики смогут написать мини эссе ( не менее 300 слов) с использованием новых слов и грамматической структуры</a:t>
            </a:r>
            <a:r>
              <a:rPr lang="en-US" sz="2800" dirty="0" smtClean="0"/>
              <a:t> </a:t>
            </a:r>
            <a:r>
              <a:rPr lang="ru-RU" sz="2800" dirty="0" smtClean="0"/>
              <a:t>«</a:t>
            </a:r>
            <a:r>
              <a:rPr lang="en-US" sz="2800" dirty="0" smtClean="0"/>
              <a:t>I am planning to</a:t>
            </a:r>
            <a:r>
              <a:rPr lang="ru-RU" sz="2800" dirty="0" smtClean="0"/>
              <a:t>»  по теме  «Путешествие  по Великобритании».</a:t>
            </a:r>
          </a:p>
          <a:p>
            <a:r>
              <a:rPr lang="ru-RU" dirty="0" smtClean="0"/>
              <a:t>Как учитель доводит цель ученикам?</a:t>
            </a:r>
          </a:p>
          <a:p>
            <a:r>
              <a:rPr lang="ru-RU" dirty="0" smtClean="0"/>
              <a:t>«сегодня вы напишите мини сочинение по теме Англия»    Для этого …….вводятся критерии успеха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КУ</a:t>
            </a:r>
            <a:r>
              <a:rPr lang="ru-RU" dirty="0" smtClean="0"/>
              <a:t>- «Я знаю новые слова на стр. 55»</a:t>
            </a:r>
          </a:p>
          <a:p>
            <a:r>
              <a:rPr lang="ru-RU" dirty="0" smtClean="0"/>
              <a:t>«Я понимаю значение грамматической структуры»</a:t>
            </a:r>
          </a:p>
          <a:p>
            <a:r>
              <a:rPr lang="ru-RU" dirty="0" smtClean="0"/>
              <a:t>«Я могу составлять предложения с использованием новых слов и грам. структуры»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FF0000"/>
                </a:solidFill>
              </a:rPr>
              <a:t>Важно: учитель должен поощрять учащихся к тому, чтобы они принимали участие в формулировке  Критериев Успеха. В этом учителю могут помочь следующие вопросы, которые он может задавать учащимся, например: «Что вы должны знать/уметь для того, чтобы достичь цели урока?», «Какие шаги вы предпримете?», «Какой еще материал вам нужно изучить/какую информацию собрать?»</a:t>
            </a:r>
            <a:endParaRPr lang="en-US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Сложность определения результатов деятельности учащегося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 уроках информатики, физкультуры, математики, физики, русского языка легко выделить алгоритмы и способы деятельности, освоение которых должно стать конечным результатом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Сложнее с гуманитарными предметами определить- чему научился ученик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918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Ошибка 6 -Не подводятся итоги выполнения целей урока и КУ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В конце урока учитель должен вернуться к поставленной в начале урока задаче и КУ. Сделать это нужно, в первую очередь, для того, чтобы учащиеся смогли проанализировать, достигли ли они цели урока и КУ.</a:t>
            </a:r>
          </a:p>
          <a:p>
            <a:r>
              <a:rPr lang="ru-RU" dirty="0" smtClean="0"/>
              <a:t>Итак, давайте вспомним, какой была цель урока?</a:t>
            </a:r>
          </a:p>
          <a:p>
            <a:r>
              <a:rPr lang="ru-RU" dirty="0" smtClean="0"/>
              <a:t>Каких КУ вы должны были достичь, чтобы выполнить цель урока?</a:t>
            </a:r>
          </a:p>
          <a:p>
            <a:pPr marL="0" indent="0">
              <a:buNone/>
            </a:pPr>
            <a:r>
              <a:rPr lang="ru-RU" dirty="0" smtClean="0"/>
              <a:t>Почему вы смогли ( не смогли) достичь цели урока?</a:t>
            </a:r>
          </a:p>
          <a:p>
            <a:pPr marL="0" indent="0">
              <a:buNone/>
            </a:pPr>
            <a:r>
              <a:rPr lang="ru-RU" dirty="0" smtClean="0"/>
              <a:t>И т.д.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ВАЖНОСТЬ ЦЕЛЕЙ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  <a:buNone/>
            </a:pPr>
            <a:r>
              <a:rPr lang="ru-RU" b="1" dirty="0"/>
              <a:t>Использование целей обучения помогает учащимся понять, чего они должны достичь в результате обучения.</a:t>
            </a:r>
            <a:endParaRPr lang="en-NZ" b="1" dirty="0"/>
          </a:p>
          <a:p>
            <a:pPr>
              <a:spcBef>
                <a:spcPct val="0"/>
              </a:spcBef>
              <a:buNone/>
            </a:pPr>
            <a:r>
              <a:rPr lang="en-NZ" i="1" dirty="0"/>
              <a:t> </a:t>
            </a:r>
            <a:r>
              <a:rPr lang="ru-RU" i="1" dirty="0"/>
              <a:t>	 </a:t>
            </a:r>
            <a:r>
              <a:rPr lang="en-US" i="1" dirty="0">
                <a:solidFill>
                  <a:srgbClr val="002060"/>
                </a:solidFill>
              </a:rPr>
              <a:t>“</a:t>
            </a:r>
            <a:r>
              <a:rPr lang="ru-RU" i="1" dirty="0">
                <a:solidFill>
                  <a:srgbClr val="002060"/>
                </a:solidFill>
              </a:rPr>
              <a:t>Многие учащиеся не понимают этого и привыкают к преподаванию, представляющему собой произвольную последовательность упражнений, не имеющих между собой никакой обоснованной связи </a:t>
            </a:r>
            <a:r>
              <a:rPr lang="ru-RU" i="1" dirty="0"/>
              <a:t>…</a:t>
            </a:r>
            <a:endParaRPr lang="en-US" i="1" dirty="0"/>
          </a:p>
          <a:p>
            <a:pPr>
              <a:spcBef>
                <a:spcPct val="0"/>
              </a:spcBef>
              <a:buNone/>
            </a:pPr>
            <a:r>
              <a:rPr lang="ru-RU" i="1" dirty="0">
                <a:solidFill>
                  <a:schemeClr val="accent2"/>
                </a:solidFill>
              </a:rPr>
              <a:t>	Когда же учащиеся приобретают понимание целей обучения, они начинают учиться более осмысленно, а их обучение становится более эффективным: они обсуждают процесс оценивания с учителями и друг с другом </a:t>
            </a:r>
            <a:r>
              <a:rPr lang="en-US" dirty="0">
                <a:solidFill>
                  <a:schemeClr val="accent2"/>
                </a:solidFill>
              </a:rPr>
              <a:t>…”</a:t>
            </a:r>
          </a:p>
          <a:p>
            <a:pPr>
              <a:spcBef>
                <a:spcPct val="0"/>
              </a:spcBef>
              <a:buNone/>
            </a:pPr>
            <a:r>
              <a:rPr lang="en-US" b="1" i="1" dirty="0"/>
              <a:t>                                    </a:t>
            </a:r>
            <a:r>
              <a:rPr lang="en-NZ" b="1" i="1" dirty="0"/>
              <a:t>           </a:t>
            </a:r>
            <a:r>
              <a:rPr lang="ru-RU" b="1" i="1" dirty="0" err="1"/>
              <a:t>Блэк</a:t>
            </a:r>
            <a:r>
              <a:rPr lang="ru-RU" b="1" i="1" dirty="0"/>
              <a:t> и </a:t>
            </a:r>
            <a:r>
              <a:rPr lang="ru-RU" b="1" i="1" dirty="0" err="1"/>
              <a:t>Уиллиам</a:t>
            </a:r>
            <a:r>
              <a:rPr lang="ru-RU" b="1" i="1" dirty="0"/>
              <a:t> </a:t>
            </a:r>
            <a:r>
              <a:rPr lang="en-US" b="1" i="1" dirty="0"/>
              <a:t>(1998) </a:t>
            </a:r>
            <a:r>
              <a:rPr lang="ru-RU" b="1" i="1" dirty="0"/>
              <a:t>с.</a:t>
            </a:r>
            <a:r>
              <a:rPr lang="en-US" b="1" i="1" dirty="0"/>
              <a:t>10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346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Компетентностный</a:t>
            </a:r>
            <a:r>
              <a:rPr lang="ru-RU" dirty="0" smtClean="0"/>
              <a:t> подход и целеполагание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современной школе о</a:t>
            </a:r>
            <a:r>
              <a:rPr lang="ru-RU" dirty="0" smtClean="0"/>
              <a:t>пределена </a:t>
            </a:r>
            <a:r>
              <a:rPr lang="ru-RU" dirty="0"/>
              <a:t>целая система компетенций, представляющих собой ориентиры в работе учителя и учащихся. Одной из ключевых компетенций называется компетенция целеполагания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416060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ВАЖНОСТЬ ЦЕЛЕЙ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ЦЕЛИ объясняют ученику, </a:t>
            </a:r>
            <a:r>
              <a:rPr lang="ru-RU" dirty="0" smtClean="0">
                <a:solidFill>
                  <a:srgbClr val="C00000"/>
                </a:solidFill>
              </a:rPr>
              <a:t>что</a:t>
            </a:r>
            <a:r>
              <a:rPr lang="ru-RU" dirty="0" smtClean="0"/>
              <a:t> он изучает, зачем работает. Они улучшают обратную связь между учителем и учеником и обеспечивают </a:t>
            </a:r>
            <a:r>
              <a:rPr lang="ru-RU" dirty="0" smtClean="0">
                <a:solidFill>
                  <a:srgbClr val="C00000"/>
                </a:solidFill>
              </a:rPr>
              <a:t>возможность осмысленного контроля и самоконтроля за результатом деятельности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60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 помнить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План  урока включает СМАРТ цели УРОКА</a:t>
            </a:r>
          </a:p>
          <a:p>
            <a:r>
              <a:rPr lang="ru-RU" dirty="0" smtClean="0"/>
              <a:t>НА УРОКЕ происходит </a:t>
            </a:r>
          </a:p>
          <a:p>
            <a:r>
              <a:rPr lang="ru-RU" dirty="0"/>
              <a:t>а</a:t>
            </a:r>
            <a:r>
              <a:rPr lang="ru-RU" dirty="0" smtClean="0"/>
              <a:t>.) </a:t>
            </a:r>
            <a:r>
              <a:rPr lang="ru-RU" dirty="0" smtClean="0"/>
              <a:t>знакомство учеников с целями или вовлечение учащихся в постановку целей через формулировку Критериев Успеха</a:t>
            </a:r>
          </a:p>
          <a:p>
            <a:r>
              <a:rPr lang="ru-RU" dirty="0" smtClean="0"/>
              <a:t>В). </a:t>
            </a:r>
            <a:r>
              <a:rPr lang="ru-RU" dirty="0" smtClean="0"/>
              <a:t>уточнение понимания учащимися цели(целей) урока и определение шагов по ее  достижению ( КУ)</a:t>
            </a:r>
          </a:p>
          <a:p>
            <a:r>
              <a:rPr lang="ru-RU" dirty="0" smtClean="0"/>
              <a:t>С). </a:t>
            </a:r>
            <a:r>
              <a:rPr lang="ru-RU" dirty="0" smtClean="0"/>
              <a:t>подведение итогов выполнения целей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839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Ссылки на использованную литературу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ps.1september.ru/article.php?ID=200800408</a:t>
            </a:r>
            <a:endParaRPr lang="ru-RU" sz="2800" dirty="0" smtClean="0"/>
          </a:p>
          <a:p>
            <a:r>
              <a:rPr lang="en-US" sz="2800" dirty="0">
                <a:hlinkClick r:id="rId3"/>
              </a:rPr>
              <a:t>http://</a:t>
            </a:r>
            <a:r>
              <a:rPr lang="en-US" sz="2800" dirty="0" smtClean="0">
                <a:hlinkClick r:id="rId3"/>
              </a:rPr>
              <a:t>nsportal.ru/nachalnaya-shkola/obshchepedagogicheskie-tekhnologii/2013/09/02/tselepolaganie-stavim-umnye-tseli</a:t>
            </a:r>
            <a:endParaRPr lang="ru-RU" sz="2800" dirty="0" smtClean="0"/>
          </a:p>
          <a:p>
            <a:r>
              <a:rPr lang="en-US" sz="2800" dirty="0" smtClean="0">
                <a:hlinkClick r:id="rId4"/>
              </a:rPr>
              <a:t>http://slideplayer.com/slide/2314943/#</a:t>
            </a:r>
            <a:r>
              <a:rPr lang="ru-RU" sz="2800" dirty="0" smtClean="0"/>
              <a:t> </a:t>
            </a:r>
          </a:p>
          <a:p>
            <a:r>
              <a:rPr lang="ru-RU" sz="2800" dirty="0" smtClean="0">
                <a:solidFill>
                  <a:schemeClr val="accent1"/>
                </a:solidFill>
              </a:rPr>
              <a:t>«Оценивание учебных достижений учащихся», </a:t>
            </a:r>
            <a:r>
              <a:rPr lang="ru-RU" dirty="0" smtClean="0">
                <a:solidFill>
                  <a:schemeClr val="accent1"/>
                </a:solidFill>
              </a:rPr>
              <a:t>Методическое руководство/Сост. Р. Х. Шакиров, А.А. </a:t>
            </a:r>
            <a:r>
              <a:rPr lang="ru-RU" dirty="0" err="1" smtClean="0">
                <a:solidFill>
                  <a:schemeClr val="accent1"/>
                </a:solidFill>
              </a:rPr>
              <a:t>Буркитова</a:t>
            </a:r>
            <a:r>
              <a:rPr lang="ru-RU" dirty="0" smtClean="0">
                <a:solidFill>
                  <a:schemeClr val="accent1"/>
                </a:solidFill>
              </a:rPr>
              <a:t>, О.И. Дудкина. – Б.: «</a:t>
            </a:r>
            <a:r>
              <a:rPr lang="ru-RU" dirty="0" err="1" smtClean="0">
                <a:solidFill>
                  <a:schemeClr val="accent1"/>
                </a:solidFill>
              </a:rPr>
              <a:t>Билим</a:t>
            </a:r>
            <a:r>
              <a:rPr lang="ru-RU" dirty="0" smtClean="0">
                <a:solidFill>
                  <a:schemeClr val="accent1"/>
                </a:solidFill>
              </a:rPr>
              <a:t>», 2012. – 80 с.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endParaRPr lang="en-US" sz="2800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9451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ошибка учителей в планах урока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/>
              <a:t> </a:t>
            </a:r>
            <a:endParaRPr lang="ru-RU" b="1" dirty="0" smtClean="0"/>
          </a:p>
          <a:p>
            <a:pPr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«Цель урока не уточняет, ЧТО ученик  действительно </a:t>
            </a:r>
            <a:r>
              <a:rPr lang="ru-RU" sz="3600" b="1" i="1" dirty="0" smtClean="0"/>
              <a:t>будет делать</a:t>
            </a:r>
            <a:r>
              <a:rPr lang="ru-RU" sz="3600" b="1" dirty="0" smtClean="0"/>
              <a:t>, что можно будет увидеть.»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b="1" dirty="0" smtClean="0"/>
              <a:t>Роберт </a:t>
            </a:r>
            <a:r>
              <a:rPr lang="ru-RU" b="1" dirty="0" err="1" smtClean="0"/>
              <a:t>Кизилик</a:t>
            </a:r>
            <a:r>
              <a:rPr lang="ru-RU" b="1" dirty="0" smtClean="0"/>
              <a:t>-</a:t>
            </a:r>
            <a:r>
              <a:rPr lang="en-US" b="1" dirty="0" smtClean="0"/>
              <a:t>PhD, </a:t>
            </a:r>
            <a:r>
              <a:rPr lang="ru-RU" b="1" dirty="0" smtClean="0"/>
              <a:t>Университет штата Вирджиния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цель урока?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Это прогнозируемый учителем </a:t>
            </a:r>
            <a:r>
              <a:rPr lang="ru-RU" sz="3200" b="1" i="1" dirty="0" smtClean="0"/>
              <a:t>результат </a:t>
            </a:r>
            <a:r>
              <a:rPr lang="ru-RU" sz="3200" dirty="0" smtClean="0"/>
              <a:t>работы ученика на уроке</a:t>
            </a:r>
          </a:p>
          <a:p>
            <a:endParaRPr lang="ru-RU" sz="3200" dirty="0" smtClean="0"/>
          </a:p>
          <a:p>
            <a:r>
              <a:rPr lang="ru-RU" sz="3200" i="1" dirty="0" smtClean="0">
                <a:solidFill>
                  <a:srgbClr val="C00000"/>
                </a:solidFill>
              </a:rPr>
              <a:t>Чему научился ученик ?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i="1" dirty="0" smtClean="0">
                <a:solidFill>
                  <a:srgbClr val="C00000"/>
                </a:solidFill>
              </a:rPr>
              <a:t>Какой </a:t>
            </a:r>
            <a:r>
              <a:rPr lang="ru-RU" sz="3200" i="1" dirty="0">
                <a:solidFill>
                  <a:srgbClr val="C00000"/>
                </a:solidFill>
              </a:rPr>
              <a:t>результат работы ученика мы увидим? </a:t>
            </a:r>
            <a:endParaRPr lang="en-US" sz="3200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Ошибка 1</a:t>
            </a:r>
            <a:br>
              <a:rPr lang="ru-RU" dirty="0" smtClean="0"/>
            </a:br>
            <a:r>
              <a:rPr lang="ru-RU" dirty="0" smtClean="0"/>
              <a:t>Учителя ставят цель не на ученика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«Ознакомить учащихся с условными обозначениями на карте»</a:t>
            </a:r>
          </a:p>
          <a:p>
            <a:r>
              <a:rPr lang="ru-RU" dirty="0" smtClean="0"/>
              <a:t>«Систематизировать знания об имени прилагательном»</a:t>
            </a:r>
          </a:p>
          <a:p>
            <a:r>
              <a:rPr lang="ru-RU" dirty="0" smtClean="0"/>
              <a:t>«Ввести и закрепить новую лексику по теме Британия»</a:t>
            </a:r>
          </a:p>
          <a:p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Какой результат работы ученика мы увидим? Чему конкретно научится ученик?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Ошибка 2-</a:t>
            </a:r>
            <a:br>
              <a:rPr lang="ru-RU" dirty="0" smtClean="0"/>
            </a:br>
            <a:r>
              <a:rPr lang="ru-RU" dirty="0" smtClean="0"/>
              <a:t>Цели «размытые»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11200" dirty="0" smtClean="0"/>
              <a:t> «Ученики получат представление о площади прямоугольника»</a:t>
            </a:r>
          </a:p>
          <a:p>
            <a:pPr marL="0" indent="0">
              <a:buNone/>
            </a:pPr>
            <a:r>
              <a:rPr lang="ru-RU" sz="11200" dirty="0" smtClean="0"/>
              <a:t>«Ученики изучат закон Ома»</a:t>
            </a:r>
          </a:p>
          <a:p>
            <a:pPr marL="0" indent="0">
              <a:buNone/>
            </a:pPr>
            <a:r>
              <a:rPr lang="ru-RU" sz="11200" dirty="0" smtClean="0"/>
              <a:t>«Повторить пройденный материал»</a:t>
            </a:r>
          </a:p>
          <a:p>
            <a:pPr marL="0" indent="0">
              <a:buNone/>
            </a:pPr>
            <a:r>
              <a:rPr lang="ru-RU" sz="11200" i="1" dirty="0"/>
              <a:t>Такие формальные цели- это уход учителей от ответственности за их </a:t>
            </a:r>
            <a:r>
              <a:rPr lang="ru-RU" sz="11200" i="1" dirty="0" smtClean="0"/>
              <a:t>достижение</a:t>
            </a:r>
            <a:endParaRPr lang="ru-RU" sz="11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1200" dirty="0">
                <a:solidFill>
                  <a:srgbClr val="C00000"/>
                </a:solidFill>
              </a:rPr>
              <a:t>Какой результат работы ученика мы увидим? Чему конкретно научится ученик?</a:t>
            </a:r>
            <a:endParaRPr lang="en-US" sz="11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1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11200" dirty="0" smtClean="0"/>
          </a:p>
          <a:p>
            <a:endParaRPr lang="ru-RU" sz="11200" dirty="0">
              <a:solidFill>
                <a:srgbClr val="C00000"/>
              </a:solidFill>
            </a:endParaRPr>
          </a:p>
          <a:p>
            <a:endParaRPr lang="ru-RU" sz="11200" dirty="0" smtClean="0">
              <a:solidFill>
                <a:srgbClr val="C00000"/>
              </a:solidFill>
            </a:endParaRPr>
          </a:p>
          <a:p>
            <a:endParaRPr lang="ru-RU" sz="11200" dirty="0">
              <a:solidFill>
                <a:srgbClr val="C00000"/>
              </a:solidFill>
            </a:endParaRPr>
          </a:p>
          <a:p>
            <a:endParaRPr lang="ru-RU" sz="11200" dirty="0" smtClean="0">
              <a:solidFill>
                <a:srgbClr val="C00000"/>
              </a:solidFill>
            </a:endParaRPr>
          </a:p>
          <a:p>
            <a:endParaRPr lang="ru-RU" sz="11200" dirty="0">
              <a:solidFill>
                <a:srgbClr val="C00000"/>
              </a:solidFill>
            </a:endParaRPr>
          </a:p>
          <a:p>
            <a:r>
              <a:rPr lang="ru-RU" sz="11200" dirty="0" smtClean="0">
                <a:solidFill>
                  <a:srgbClr val="C00000"/>
                </a:solidFill>
              </a:rPr>
              <a:t>Какой </a:t>
            </a:r>
            <a:r>
              <a:rPr lang="ru-RU" sz="11200" dirty="0">
                <a:solidFill>
                  <a:srgbClr val="C00000"/>
                </a:solidFill>
              </a:rPr>
              <a:t>результат работы ученика мы увидим? Чему конкретно </a:t>
            </a:r>
            <a:r>
              <a:rPr lang="ru-RU" sz="11200" dirty="0" smtClean="0">
                <a:solidFill>
                  <a:srgbClr val="C00000"/>
                </a:solidFill>
              </a:rPr>
              <a:t>научится </a:t>
            </a:r>
            <a:r>
              <a:rPr lang="ru-RU" sz="11200" dirty="0">
                <a:solidFill>
                  <a:srgbClr val="C00000"/>
                </a:solidFill>
              </a:rPr>
              <a:t>ученик?</a:t>
            </a:r>
            <a:endParaRPr lang="en-US" sz="112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должны иметь СМАРТ критерии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</a:t>
            </a:r>
            <a:r>
              <a:rPr lang="en-US" dirty="0" smtClean="0"/>
              <a:t>-specific- </a:t>
            </a:r>
            <a:r>
              <a:rPr lang="ru-RU" dirty="0" smtClean="0"/>
              <a:t>четкие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-measurable-</a:t>
            </a:r>
            <a:r>
              <a:rPr lang="ru-RU" dirty="0" smtClean="0"/>
              <a:t>измеряемые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 smtClean="0"/>
              <a:t>-attainable- </a:t>
            </a:r>
            <a:r>
              <a:rPr lang="ru-RU" dirty="0" smtClean="0"/>
              <a:t>достижимые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R-</a:t>
            </a:r>
            <a:r>
              <a:rPr lang="en-US" dirty="0" smtClean="0"/>
              <a:t>realistic, result-oriented, relevant-</a:t>
            </a:r>
            <a:r>
              <a:rPr lang="ru-RU" dirty="0" smtClean="0"/>
              <a:t>реалистичные, ориентированные на результат, а не просто действия, релевантные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</a:t>
            </a:r>
            <a:r>
              <a:rPr lang="en-US" dirty="0" smtClean="0"/>
              <a:t>-time-bound-</a:t>
            </a:r>
            <a:r>
              <a:rPr lang="ru-RU" dirty="0" smtClean="0"/>
              <a:t>ограниченные временем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4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Пример СМАРТ цели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История -  «К концу урока ученики смогут определить причины восстания </a:t>
            </a:r>
            <a:r>
              <a:rPr lang="ru-RU" sz="2800" dirty="0" err="1" smtClean="0"/>
              <a:t>Кенесары</a:t>
            </a:r>
            <a:r>
              <a:rPr lang="ru-RU" sz="2800" dirty="0" smtClean="0"/>
              <a:t> </a:t>
            </a:r>
            <a:r>
              <a:rPr lang="ru-RU" sz="2800" dirty="0" err="1" smtClean="0"/>
              <a:t>Касымова</a:t>
            </a:r>
            <a:r>
              <a:rPr lang="ru-RU" sz="2800" dirty="0" smtClean="0"/>
              <a:t> и сформулировать его историческое значение»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Четкая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Измеримая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Достижимая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Релевантная, реалистичная и направленная на результат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Имеющая временные рамки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83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82000" cy="838199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>Одним </a:t>
            </a:r>
            <a:r>
              <a:rPr lang="ru-RU" sz="2800" b="1" i="1" dirty="0" smtClean="0"/>
              <a:t>из требований обновленного содержания образования является умение учителей формулировать цели на учащихся с разной степенью </a:t>
            </a:r>
            <a:r>
              <a:rPr lang="ru-RU" sz="2800" b="1" i="1" dirty="0" err="1" smtClean="0"/>
              <a:t>обученности</a:t>
            </a:r>
            <a:r>
              <a:rPr lang="ru-RU" sz="2800" b="1" i="1" dirty="0" smtClean="0"/>
              <a:t> (учащихся А, В, С) </a:t>
            </a:r>
            <a:r>
              <a:rPr lang="ru-RU" sz="1800" b="1" i="1" dirty="0" smtClean="0"/>
              <a:t>(</a:t>
            </a:r>
            <a:r>
              <a:rPr lang="ru-RU" sz="1600" b="1" i="1" dirty="0" smtClean="0"/>
              <a:t>см. документ «Шаблон плана урока по обновленному содержанию образования»</a:t>
            </a:r>
            <a:r>
              <a:rPr lang="ru-RU" sz="1800" b="1" i="1" dirty="0" smtClean="0"/>
              <a:t>)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971800"/>
            <a:ext cx="7391400" cy="3200399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Цели обучения с учетом дифференцированного подхода:</a:t>
            </a:r>
            <a:endParaRPr lang="ru-RU" dirty="0" smtClean="0"/>
          </a:p>
          <a:p>
            <a:r>
              <a:rPr lang="ru-RU" b="1" dirty="0" smtClean="0"/>
              <a:t>Все учащиеся смогут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b="1" dirty="0" smtClean="0"/>
              <a:t>Большинство (т. е., «сильные» и «средние») учащихся смогут</a:t>
            </a:r>
            <a:r>
              <a:rPr lang="ru-RU" b="1" dirty="0" smtClean="0"/>
              <a:t>: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Некоторые (т.е., «сильные») учащиеся смогут: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1177</TotalTime>
  <Words>1003</Words>
  <Application>Microsoft Office PowerPoint</Application>
  <PresentationFormat>Экран (4:3)</PresentationFormat>
  <Paragraphs>123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Натуральные материалы</vt:lpstr>
      <vt:lpstr>ЦЕЛЕПОЛАГАНИЕ</vt:lpstr>
      <vt:lpstr>Компетентностный подход и целеполагание</vt:lpstr>
      <vt:lpstr>Основная ошибка учителей в планах урока </vt:lpstr>
      <vt:lpstr>Что такое цель урока?</vt:lpstr>
      <vt:lpstr>Ошибка 1 Учителя ставят цель не на ученика</vt:lpstr>
      <vt:lpstr>Ошибка 2- Цели «размытые»</vt:lpstr>
      <vt:lpstr>Цели должны иметь СМАРТ критерии</vt:lpstr>
      <vt:lpstr> Пример СМАРТ цели</vt:lpstr>
      <vt:lpstr> Одним из требований обновленного содержания образования является умение учителей формулировать цели на учащихся с разной степенью обученности (учащихся А, В, С) (см. документ «Шаблон плана урока по обновленному содержанию образования») </vt:lpstr>
      <vt:lpstr>Образец целей обучения с учетом дифференцированного подхода: </vt:lpstr>
      <vt:lpstr>Какие глаголы мы используем для определения цели?</vt:lpstr>
      <vt:lpstr>Глаголы для СМАРТ целей</vt:lpstr>
      <vt:lpstr>ВАЖНО!!!!</vt:lpstr>
      <vt:lpstr>Ошибка 3 - цели не доводятся до учеников</vt:lpstr>
      <vt:lpstr> Ошибка 4- учителя не уточняют понимание целей урока учениками</vt:lpstr>
      <vt:lpstr>Критерии Успеха</vt:lpstr>
      <vt:lpstr>Сложность определения результатов деятельности учащегося</vt:lpstr>
      <vt:lpstr>Ошибка 6 -Не подводятся итоги выполнения целей урока и КУ</vt:lpstr>
      <vt:lpstr>ВАЖНОСТЬ ЦЕЛЕЙ</vt:lpstr>
      <vt:lpstr>ВАЖНОСТЬ ЦЕЛЕЙ</vt:lpstr>
      <vt:lpstr>ВАЖНО помнить</vt:lpstr>
      <vt:lpstr>Ссылки на использованную литературу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УЧИТЕЛЕЙ В ПОСТАНОВКЕ ЦЕЛЕЙ И ЗАДАЧ УРОКА</dc:title>
  <dc:creator>Administratr</dc:creator>
  <cp:lastModifiedBy>Пользователь</cp:lastModifiedBy>
  <cp:revision>117</cp:revision>
  <dcterms:created xsi:type="dcterms:W3CDTF">2015-03-10T17:53:03Z</dcterms:created>
  <dcterms:modified xsi:type="dcterms:W3CDTF">2018-10-30T20:15:28Z</dcterms:modified>
</cp:coreProperties>
</file>