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5" r:id="rId2"/>
    <p:sldId id="292" r:id="rId3"/>
    <p:sldId id="293" r:id="rId4"/>
    <p:sldId id="266" r:id="rId5"/>
    <p:sldId id="267" r:id="rId6"/>
    <p:sldId id="291" r:id="rId7"/>
    <p:sldId id="290" r:id="rId8"/>
    <p:sldId id="310" r:id="rId9"/>
    <p:sldId id="311" r:id="rId10"/>
    <p:sldId id="272" r:id="rId11"/>
    <p:sldId id="283" r:id="rId12"/>
    <p:sldId id="296" r:id="rId13"/>
    <p:sldId id="294" r:id="rId14"/>
    <p:sldId id="298" r:id="rId15"/>
    <p:sldId id="299" r:id="rId16"/>
    <p:sldId id="305" r:id="rId17"/>
    <p:sldId id="307" r:id="rId18"/>
    <p:sldId id="300" r:id="rId19"/>
    <p:sldId id="301" r:id="rId20"/>
    <p:sldId id="306" r:id="rId21"/>
    <p:sldId id="302" r:id="rId22"/>
    <p:sldId id="303" r:id="rId23"/>
    <p:sldId id="308" r:id="rId24"/>
    <p:sldId id="285" r:id="rId25"/>
    <p:sldId id="309" r:id="rId26"/>
    <p:sldId id="297" r:id="rId27"/>
    <p:sldId id="287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A17D-9BAC-4A52-ACB5-A53E119B3DF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6D5F8-82C6-468B-A9A6-79BBB13E9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D5F8-82C6-468B-A9A6-79BBB13E93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2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6D5F8-82C6-468B-A9A6-79BBB13E93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9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9.xml"/><Relationship Id="rId7" Type="http://schemas.openxmlformats.org/officeDocument/2006/relationships/slide" Target="slide1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10" Type="http://schemas.openxmlformats.org/officeDocument/2006/relationships/slide" Target="slide22.xml"/><Relationship Id="rId4" Type="http://schemas.openxmlformats.org/officeDocument/2006/relationships/slide" Target="slide21.xml"/><Relationship Id="rId9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11" Type="http://schemas.openxmlformats.org/officeDocument/2006/relationships/image" Target="../media/image15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11" Type="http://schemas.openxmlformats.org/officeDocument/2006/relationships/image" Target="../media/image15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https://encrypted-tbn0.gstatic.com/images?q=tbn:ANd9GcQ2EhLpufvnKYF-dHs2Wz1gwPZmD7WB15gbbmB7k3dRy1WRAdXQ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364088" cy="296651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270270"/>
            <a:ext cx="2086000" cy="1199704"/>
          </a:xfrm>
        </p:spPr>
        <p:txBody>
          <a:bodyPr>
            <a:normAutofit/>
          </a:bodyPr>
          <a:lstStyle/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1991жыл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59832" y="4797152"/>
            <a:ext cx="2086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1998жыл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60032" y="3861048"/>
            <a:ext cx="2086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2011жыл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668344" y="1772816"/>
            <a:ext cx="2086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2017жыл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547664" y="4999622"/>
            <a:ext cx="2086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1993жыл</a:t>
            </a:r>
          </a:p>
        </p:txBody>
      </p:sp>
      <p:sp>
        <p:nvSpPr>
          <p:cNvPr id="15362" name="AutoShape 2" descr="Картинки по запросу 1991 жылы тәуелсіз қазақст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today.kz/static/uploads/media/pages/2014/12/%D0%B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1368152" cy="739657"/>
          </a:xfrm>
          <a:prstGeom prst="rect">
            <a:avLst/>
          </a:prstGeom>
          <a:noFill/>
        </p:spPr>
      </p:pic>
      <p:pic>
        <p:nvPicPr>
          <p:cNvPr id="15366" name="Picture 6" descr="https://i.onthe.io/pogudxaHR0cDovL3dpZGVwcm9mLmNvbS9vL0ZvY3ZkWXhOb1p2U0JQdzRZcGxrUDFOcy5qcGc=.prx.6ef738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1783482" cy="1340189"/>
          </a:xfrm>
          <a:prstGeom prst="rect">
            <a:avLst/>
          </a:prstGeom>
          <a:noFill/>
        </p:spPr>
      </p:pic>
      <p:pic>
        <p:nvPicPr>
          <p:cNvPr id="15368" name="Picture 8" descr="http://altaynews.kz/kaz/uploads/posts/2012-07/1341202716_asta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284984"/>
            <a:ext cx="1735882" cy="1254421"/>
          </a:xfrm>
          <a:prstGeom prst="rect">
            <a:avLst/>
          </a:prstGeom>
          <a:noFill/>
        </p:spPr>
      </p:pic>
      <p:pic>
        <p:nvPicPr>
          <p:cNvPr id="15370" name="Picture 10" descr="https://i.onthe.io/pogudxaHR0cDovL2kuY2RubmFpai5jb20vby92MGs4OXREdDU5bGt5SlY1Q2ZhN3JiejUuanBn.prx.r800x600.748e94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80928"/>
            <a:ext cx="1874540" cy="904950"/>
          </a:xfrm>
          <a:prstGeom prst="rect">
            <a:avLst/>
          </a:prstGeom>
          <a:noFill/>
        </p:spPr>
      </p:pic>
      <p:pic>
        <p:nvPicPr>
          <p:cNvPr id="15372" name="Picture 12" descr="http://altaynews.kz/uploads/posts/2014-12/1419244986_expo-2017-astana-east-kazakhst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124744"/>
            <a:ext cx="2621087" cy="1747391"/>
          </a:xfrm>
          <a:prstGeom prst="rect">
            <a:avLst/>
          </a:prstGeom>
          <a:noFill/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444208" y="2996952"/>
            <a:ext cx="20860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kk-KZ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2017жыл</a:t>
            </a:r>
          </a:p>
        </p:txBody>
      </p:sp>
    </p:spTree>
    <p:extLst>
      <p:ext uri="{BB962C8B-B14F-4D97-AF65-F5344CB8AC3E}">
        <p14:creationId xmlns:p14="http://schemas.microsoft.com/office/powerpoint/2010/main" val="20725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340768"/>
                <a:ext cx="8820471" cy="5057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Арифметикалық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прогрессияның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kk-KZ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d=4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мүшесі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неге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 </a:t>
                </a:r>
                <a:r>
                  <a:rPr lang="ru-RU" sz="2400" b="1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47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Геометриялық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прогрессияның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kk-KZ" sz="24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оның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мүшесі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неге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-24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Арифметикалық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прогрессияның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sz="2400" b="1" i="1">
                            <a:latin typeface="Cambria Math"/>
                            <a:cs typeface="Times New Roman" panose="02020603050405020304" pitchFamily="18" charset="0"/>
                          </a:rPr>
                          <m:t>а</m:t>
                        </m:r>
                      </m:e>
                      <m:sub>
                        <m:r>
                          <a:rPr lang="kk-KZ" sz="24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1" i="1" smtClean="0">
                        <a:latin typeface="Cambria Math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алғашқы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kk-KZ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мүшесінің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қосындысын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табыңдар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Геометриялық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прогрессияның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kk-KZ" sz="24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𝒒</m:t>
                    </m:r>
                    <m:r>
                      <a:rPr lang="en-US" sz="24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Оның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алғашқы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мүшесінің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қосындысын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табыңдар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kk-KZ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kk-KZ" sz="2400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kk-KZ" sz="24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kk-KZ" sz="2400" b="1" i="1" smtClean="0">
                            <a:latin typeface="Cambria Math"/>
                          </a:rPr>
                          <m:t>𝟖</m:t>
                        </m:r>
                      </m:den>
                    </m:f>
                    <m:r>
                      <a:rPr lang="kk-KZ" sz="2400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kk-KZ" sz="2400" b="1" i="1" smtClean="0">
                            <a:latin typeface="Cambria Math"/>
                          </a:rPr>
                          <m:t>𝟑</m:t>
                        </m:r>
                        <m:r>
                          <a:rPr lang="kk-KZ" sz="2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kk-KZ" sz="2400" b="1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 </a:t>
                </a:r>
                <a:r>
                  <a:rPr lang="kk-KZ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шексіз кемімелі геометриялық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прогрессиясының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барлық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мүшесінің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қосындысын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анықтаңдар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Жауабы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820471" cy="505792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037" t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55776" y="232908"/>
            <a:ext cx="5040560" cy="6758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 тапқыр?- есептер шығару</a:t>
            </a:r>
          </a:p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есепке   2 балл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1814353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7384" y="2564904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9072" y="3625182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4365104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01280" y="5661248"/>
            <a:ext cx="18722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9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48680"/>
            <a:ext cx="725514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19344" y="3567499"/>
            <a:ext cx="333937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</a:t>
            </a:r>
            <a:r>
              <a:rPr lang="ru-RU" b="1" baseline="-25000" dirty="0" smtClean="0"/>
              <a:t>4</a:t>
            </a:r>
            <a:r>
              <a:rPr lang="ru-RU" b="1" dirty="0" smtClean="0"/>
              <a:t>=10, а</a:t>
            </a:r>
            <a:r>
              <a:rPr lang="ru-RU" b="1" baseline="-25000" dirty="0" smtClean="0"/>
              <a:t>7</a:t>
            </a:r>
            <a:r>
              <a:rPr lang="ru-RU" b="1" dirty="0" smtClean="0"/>
              <a:t>=19  </a:t>
            </a:r>
            <a:r>
              <a:rPr lang="ru-RU" b="1" dirty="0" err="1" smtClean="0"/>
              <a:t>болса</a:t>
            </a:r>
            <a:r>
              <a:rPr lang="ru-RU" b="1" dirty="0" smtClean="0"/>
              <a:t>, </a:t>
            </a:r>
            <a:r>
              <a:rPr lang="ru-RU" b="1" dirty="0" err="1" smtClean="0"/>
              <a:t>онда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арифметикалық</a:t>
            </a:r>
            <a:r>
              <a:rPr lang="ru-RU" b="1" dirty="0" smtClean="0"/>
              <a:t> </a:t>
            </a:r>
          </a:p>
          <a:p>
            <a:r>
              <a:rPr lang="ru-RU" b="1" dirty="0" err="1" smtClean="0"/>
              <a:t>прогрессияның</a:t>
            </a:r>
            <a:r>
              <a:rPr lang="ru-RU" b="1" dirty="0" smtClean="0"/>
              <a:t>  </a:t>
            </a:r>
            <a:r>
              <a:rPr lang="en-US" b="1" dirty="0" smtClean="0"/>
              <a:t>S</a:t>
            </a:r>
            <a:r>
              <a:rPr lang="kk-KZ" b="1" baseline="-25000" dirty="0" smtClean="0"/>
              <a:t>10</a:t>
            </a:r>
            <a:endParaRPr lang="ru-RU" b="1" dirty="0" smtClean="0"/>
          </a:p>
          <a:p>
            <a:r>
              <a:rPr lang="ru-RU" b="1" dirty="0" err="1" smtClean="0"/>
              <a:t>қосындысын</a:t>
            </a:r>
            <a:r>
              <a:rPr lang="ru-RU" b="1" dirty="0" smtClean="0"/>
              <a:t>  </a:t>
            </a:r>
          </a:p>
          <a:p>
            <a:r>
              <a:rPr lang="ru-RU" b="1" dirty="0" err="1" smtClean="0"/>
              <a:t>есепте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8570" y="3083457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«С» - </a:t>
            </a:r>
            <a:r>
              <a:rPr lang="ru-RU" sz="2000" b="1" dirty="0" err="1" smtClean="0">
                <a:solidFill>
                  <a:srgbClr val="C00000"/>
                </a:solidFill>
              </a:rPr>
              <a:t>деңгейі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u="sng" dirty="0" smtClean="0"/>
              <a:t>5 балл</a:t>
            </a:r>
            <a:endParaRPr lang="ru-RU" sz="200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2503" y="1525687"/>
            <a:ext cx="3213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</a:t>
            </a:r>
            <a:r>
              <a:rPr lang="ru-RU" b="1" baseline="-25000" dirty="0" smtClean="0"/>
              <a:t>1</a:t>
            </a:r>
            <a:r>
              <a:rPr lang="ru-RU" b="1" dirty="0" smtClean="0"/>
              <a:t>=50 </a:t>
            </a:r>
            <a:r>
              <a:rPr lang="ru-RU" b="1" dirty="0"/>
              <a:t>, </a:t>
            </a:r>
            <a:r>
              <a:rPr lang="en-US" b="1" dirty="0"/>
              <a:t>d</a:t>
            </a:r>
            <a:r>
              <a:rPr lang="en-US" b="1" dirty="0" smtClean="0"/>
              <a:t>=</a:t>
            </a:r>
            <a:r>
              <a:rPr lang="kk-KZ" b="1" dirty="0" smtClean="0"/>
              <a:t>-</a:t>
            </a:r>
            <a:r>
              <a:rPr lang="en-US" b="1" dirty="0" smtClean="0"/>
              <a:t>3 </a:t>
            </a:r>
            <a:r>
              <a:rPr lang="ru-RU" b="1" dirty="0" err="1"/>
              <a:t>болатын</a:t>
            </a:r>
            <a:r>
              <a:rPr lang="ru-RU" b="1" dirty="0"/>
              <a:t> </a:t>
            </a:r>
            <a:r>
              <a:rPr lang="ru-RU" b="1" dirty="0" err="1"/>
              <a:t>арифметикалық</a:t>
            </a:r>
            <a:r>
              <a:rPr lang="ru-RU" b="1" dirty="0"/>
              <a:t> </a:t>
            </a:r>
            <a:endParaRPr lang="ru-RU" dirty="0"/>
          </a:p>
          <a:p>
            <a:r>
              <a:rPr lang="ru-RU" b="1" dirty="0" err="1"/>
              <a:t>прогрессияның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err="1" smtClean="0"/>
              <a:t>оныншы</a:t>
            </a:r>
            <a:r>
              <a:rPr lang="ru-RU" b="1" dirty="0" smtClean="0"/>
              <a:t>   </a:t>
            </a:r>
            <a:r>
              <a:rPr lang="ru-RU" b="1" dirty="0" err="1" smtClean="0"/>
              <a:t>мүшесін</a:t>
            </a:r>
            <a:r>
              <a:rPr lang="ru-RU" b="1" dirty="0" smtClean="0"/>
              <a:t>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тап.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1975" y="4066039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болса</a:t>
            </a:r>
            <a:r>
              <a:rPr lang="ru-RU" b="1" dirty="0" smtClean="0"/>
              <a:t>, </a:t>
            </a:r>
            <a:r>
              <a:rPr lang="ru-RU" b="1" dirty="0" err="1" smtClean="0"/>
              <a:t>онда</a:t>
            </a:r>
            <a:endParaRPr lang="ru-RU" dirty="0" smtClean="0"/>
          </a:p>
          <a:p>
            <a:r>
              <a:rPr lang="ru-RU" b="1" dirty="0" err="1" smtClean="0"/>
              <a:t>геометриялық</a:t>
            </a:r>
            <a:r>
              <a:rPr lang="ru-RU" b="1" dirty="0" smtClean="0"/>
              <a:t> </a:t>
            </a:r>
            <a:r>
              <a:rPr lang="ru-RU" b="1" dirty="0" err="1" smtClean="0"/>
              <a:t>прогрессияның</a:t>
            </a:r>
            <a:endParaRPr lang="ru-RU" b="1" dirty="0" smtClean="0"/>
          </a:p>
          <a:p>
            <a:r>
              <a:rPr lang="en-US" b="1" dirty="0"/>
              <a:t>S</a:t>
            </a:r>
            <a:r>
              <a:rPr lang="en-US" b="1" baseline="-25000" dirty="0"/>
              <a:t>3</a:t>
            </a:r>
            <a:r>
              <a:rPr lang="en-US" b="1" baseline="30000" dirty="0"/>
              <a:t> </a:t>
            </a:r>
            <a:r>
              <a:rPr lang="kk-KZ" b="1" dirty="0" smtClean="0"/>
              <a:t>–ын </a:t>
            </a:r>
            <a:r>
              <a:rPr lang="ru-RU" b="1" dirty="0" smtClean="0"/>
              <a:t>тап.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429000"/>
            <a:ext cx="32063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</a:t>
            </a:r>
            <a:r>
              <a:rPr lang="en-US" sz="2400" b="1" baseline="-25000" dirty="0" smtClean="0"/>
              <a:t>1</a:t>
            </a:r>
            <a:r>
              <a:rPr lang="en-US" sz="2400" b="1" baseline="30000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4 </a:t>
            </a:r>
            <a:r>
              <a:rPr lang="kk-KZ" sz="2400" b="1" dirty="0" smtClean="0"/>
              <a:t>және </a:t>
            </a:r>
            <a:r>
              <a:rPr lang="en-US" sz="2400" b="1" dirty="0" smtClean="0"/>
              <a:t>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kk-KZ" sz="2400" b="1" dirty="0" smtClean="0"/>
              <a:t>-8</a:t>
            </a:r>
            <a:endParaRPr lang="kk-KZ" sz="2400" b="1" dirty="0"/>
          </a:p>
          <a:p>
            <a:r>
              <a:rPr lang="en-US" baseline="30000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4664"/>
            <a:ext cx="792088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Б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М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Ң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endParaRPr lang="kk-KZ" sz="2000" b="1" dirty="0">
              <a:solidFill>
                <a:srgbClr val="FF0000"/>
              </a:solidFill>
            </a:endParaRPr>
          </a:p>
          <a:p>
            <a:pPr algn="ctr"/>
            <a:endParaRPr lang="kk-K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Т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К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С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Р</a:t>
            </a:r>
          </a:p>
          <a:p>
            <a:pPr algn="ctr"/>
            <a:r>
              <a:rPr lang="kk-KZ" sz="2000" b="1" dirty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4964" y="3003015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«В» </a:t>
            </a:r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dirty="0" err="1">
                <a:solidFill>
                  <a:srgbClr val="C00000"/>
                </a:solidFill>
              </a:rPr>
              <a:t>деңгейі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u="sng" dirty="0" smtClean="0"/>
              <a:t>4 балл</a:t>
            </a:r>
            <a:endParaRPr lang="ru-RU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156355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«А» </a:t>
            </a:r>
            <a:r>
              <a:rPr lang="ru-RU" b="1" dirty="0">
                <a:solidFill>
                  <a:srgbClr val="C00000"/>
                </a:solidFill>
              </a:rPr>
              <a:t>- </a:t>
            </a:r>
            <a:r>
              <a:rPr lang="ru-RU" b="1" dirty="0" err="1">
                <a:solidFill>
                  <a:srgbClr val="C00000"/>
                </a:solidFill>
              </a:rPr>
              <a:t>деңгейі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u="sng" dirty="0" smtClean="0"/>
              <a:t>3 балл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84668" y="2744071"/>
            <a:ext cx="156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 23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8426" y="5445224"/>
            <a:ext cx="156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 12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8570" y="5435206"/>
            <a:ext cx="192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Жауабы: 145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44624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Деңгейлік тапсырма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2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264" y="265212"/>
            <a:ext cx="8949680" cy="1143000"/>
          </a:xfrm>
        </p:spPr>
        <p:txBody>
          <a:bodyPr>
            <a:noAutofit/>
          </a:bodyPr>
          <a:lstStyle/>
          <a:p>
            <a:r>
              <a:rPr lang="kk-KZ" sz="3200" i="1" dirty="0" smtClean="0">
                <a:solidFill>
                  <a:srgbClr val="FF0000"/>
                </a:solidFill>
              </a:rPr>
              <a:t>Сергіту сәті:  Сандарды үш тілде айтайық</a:t>
            </a:r>
            <a:br>
              <a:rPr lang="kk-KZ" sz="3200" i="1" dirty="0" smtClean="0">
                <a:solidFill>
                  <a:srgbClr val="FF0000"/>
                </a:solidFill>
              </a:rPr>
            </a:b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83671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836712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0859" y="388636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7751" y="206084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0859" y="2204864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505" y="3861048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5022" y="916286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16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6752" y="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</a:p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есеп 1 балл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748883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b="1" dirty="0" smtClean="0"/>
              <a:t>Арифметикалық прогрессияны көрсет:</a:t>
            </a:r>
          </a:p>
          <a:p>
            <a:r>
              <a:rPr lang="kk-KZ" b="1" dirty="0"/>
              <a:t>а) -</a:t>
            </a:r>
            <a:r>
              <a:rPr lang="kk-KZ" b="1" dirty="0" smtClean="0"/>
              <a:t>1;0;-</a:t>
            </a:r>
            <a:r>
              <a:rPr lang="kk-KZ" b="1" dirty="0"/>
              <a:t>3....                б) 8;4;2....</a:t>
            </a:r>
          </a:p>
          <a:p>
            <a:r>
              <a:rPr lang="kk-KZ" b="1" dirty="0"/>
              <a:t>ә) </a:t>
            </a:r>
            <a:r>
              <a:rPr lang="kk-KZ" b="1" dirty="0" smtClean="0"/>
              <a:t>1;4;16;....                 в</a:t>
            </a:r>
            <a:r>
              <a:rPr lang="kk-KZ" b="1" dirty="0"/>
              <a:t>) </a:t>
            </a:r>
            <a:r>
              <a:rPr lang="kk-KZ" b="1" dirty="0" smtClean="0"/>
              <a:t>15;10;5....</a:t>
            </a:r>
          </a:p>
          <a:p>
            <a:r>
              <a:rPr lang="kk-KZ" b="1" dirty="0" smtClean="0"/>
              <a:t>2. Өспелі прогрессияны көрсет:</a:t>
            </a:r>
          </a:p>
          <a:p>
            <a:r>
              <a:rPr lang="kk-KZ" b="1" dirty="0" smtClean="0"/>
              <a:t>а) -1;-2;-3....                б) 8;4;2....</a:t>
            </a:r>
          </a:p>
          <a:p>
            <a:r>
              <a:rPr lang="kk-KZ" b="1" dirty="0"/>
              <a:t>ә</a:t>
            </a:r>
            <a:r>
              <a:rPr lang="kk-KZ" b="1" dirty="0" smtClean="0"/>
              <a:t>) -5;0;5....        в) 4;05;8....</a:t>
            </a:r>
          </a:p>
          <a:p>
            <a:r>
              <a:rPr lang="kk-KZ" b="1" dirty="0" smtClean="0"/>
              <a:t>3. Геометриялық прогрессияны көрсет:</a:t>
            </a:r>
          </a:p>
          <a:p>
            <a:r>
              <a:rPr lang="kk-KZ" b="1" dirty="0"/>
              <a:t>а) -</a:t>
            </a:r>
            <a:r>
              <a:rPr lang="kk-KZ" b="1" dirty="0" smtClean="0"/>
              <a:t>10;5;0....                </a:t>
            </a:r>
            <a:r>
              <a:rPr lang="kk-KZ" b="1" dirty="0"/>
              <a:t>б) </a:t>
            </a:r>
            <a:r>
              <a:rPr lang="kk-KZ" b="1" dirty="0" smtClean="0"/>
              <a:t>6;4;2</a:t>
            </a:r>
            <a:r>
              <a:rPr lang="kk-KZ" b="1" dirty="0"/>
              <a:t>....</a:t>
            </a:r>
          </a:p>
          <a:p>
            <a:r>
              <a:rPr lang="kk-KZ" b="1" dirty="0"/>
              <a:t>ә) </a:t>
            </a:r>
            <a:r>
              <a:rPr lang="kk-KZ" b="1" dirty="0" smtClean="0"/>
              <a:t>5;25;125....        </a:t>
            </a:r>
            <a:r>
              <a:rPr lang="kk-KZ" b="1" dirty="0"/>
              <a:t>в) </a:t>
            </a:r>
            <a:r>
              <a:rPr lang="kk-KZ" b="1" dirty="0" smtClean="0"/>
              <a:t>100;200;300....</a:t>
            </a:r>
            <a:endParaRPr lang="kk-KZ" b="1" dirty="0"/>
          </a:p>
          <a:p>
            <a:r>
              <a:rPr lang="kk-KZ" b="1" dirty="0"/>
              <a:t>4</a:t>
            </a:r>
            <a:r>
              <a:rPr lang="kk-KZ" b="1" dirty="0" smtClean="0"/>
              <a:t>. Арифметикалық прогрессияның бірінші мүшесі 4-ке тең, айырымы -1-ге тең болса, онда оның 5-ші мүшесін тап:</a:t>
            </a:r>
          </a:p>
          <a:p>
            <a:r>
              <a:rPr lang="kk-KZ" b="1" dirty="0"/>
              <a:t>а) </a:t>
            </a:r>
            <a:r>
              <a:rPr lang="kk-KZ" b="1" dirty="0" smtClean="0"/>
              <a:t>-5              б</a:t>
            </a:r>
            <a:r>
              <a:rPr lang="kk-KZ" b="1" dirty="0"/>
              <a:t>) </a:t>
            </a:r>
            <a:r>
              <a:rPr lang="kk-KZ" b="1" dirty="0" smtClean="0"/>
              <a:t>0     ә</a:t>
            </a:r>
            <a:r>
              <a:rPr lang="kk-KZ" b="1" dirty="0"/>
              <a:t>) </a:t>
            </a:r>
            <a:r>
              <a:rPr lang="kk-KZ" b="1" dirty="0" smtClean="0"/>
              <a:t>1                в</a:t>
            </a:r>
            <a:r>
              <a:rPr lang="kk-KZ" b="1" dirty="0"/>
              <a:t>) </a:t>
            </a:r>
            <a:r>
              <a:rPr lang="kk-KZ" b="1" dirty="0" smtClean="0"/>
              <a:t>-8</a:t>
            </a:r>
          </a:p>
          <a:p>
            <a:r>
              <a:rPr lang="kk-KZ" b="1" dirty="0"/>
              <a:t>5</a:t>
            </a:r>
            <a:r>
              <a:rPr lang="kk-KZ" b="1" dirty="0" smtClean="0"/>
              <a:t>. Геометриялық прогрессияның еселігі -1-ге тең, бірінші мүшесі 2-ге тең болса, онда оның 5-ші мүшесін тап?</a:t>
            </a:r>
          </a:p>
          <a:p>
            <a:r>
              <a:rPr lang="kk-KZ" b="1" dirty="0"/>
              <a:t>а) </a:t>
            </a:r>
            <a:r>
              <a:rPr lang="kk-KZ" b="1" dirty="0" smtClean="0"/>
              <a:t>-2              </a:t>
            </a:r>
            <a:r>
              <a:rPr lang="kk-KZ" b="1" dirty="0"/>
              <a:t>б) </a:t>
            </a:r>
            <a:r>
              <a:rPr lang="kk-KZ" b="1" dirty="0" smtClean="0"/>
              <a:t>-1     </a:t>
            </a:r>
            <a:r>
              <a:rPr lang="kk-KZ" b="1" dirty="0"/>
              <a:t>ә) 1                в) </a:t>
            </a:r>
            <a:r>
              <a:rPr lang="kk-KZ" b="1" dirty="0" smtClean="0"/>
              <a:t>2</a:t>
            </a:r>
          </a:p>
          <a:p>
            <a:r>
              <a:rPr lang="kk-KZ" b="1" dirty="0"/>
              <a:t>6</a:t>
            </a:r>
            <a:r>
              <a:rPr lang="kk-KZ" b="1" dirty="0" smtClean="0"/>
              <a:t>. 10;8;6.... прогрессияның  21-ші мүшесін тап:</a:t>
            </a:r>
          </a:p>
          <a:p>
            <a:r>
              <a:rPr lang="kk-KZ" b="1" dirty="0"/>
              <a:t>а) </a:t>
            </a:r>
            <a:r>
              <a:rPr lang="kk-KZ" b="1" dirty="0" smtClean="0"/>
              <a:t>-20        </a:t>
            </a:r>
            <a:r>
              <a:rPr lang="kk-KZ" b="1" dirty="0"/>
              <a:t>б) </a:t>
            </a:r>
            <a:r>
              <a:rPr lang="kk-KZ" b="1" dirty="0" smtClean="0"/>
              <a:t>10     </a:t>
            </a:r>
            <a:r>
              <a:rPr lang="kk-KZ" b="1" dirty="0"/>
              <a:t>ә) </a:t>
            </a:r>
            <a:r>
              <a:rPr lang="kk-KZ" b="1" dirty="0" smtClean="0"/>
              <a:t>-30            </a:t>
            </a:r>
            <a:r>
              <a:rPr lang="kk-KZ" b="1" dirty="0"/>
              <a:t>в) </a:t>
            </a:r>
            <a:r>
              <a:rPr lang="kk-KZ" b="1" dirty="0" smtClean="0"/>
              <a:t>30</a:t>
            </a:r>
          </a:p>
          <a:p>
            <a:r>
              <a:rPr lang="kk-KZ" b="1" dirty="0" smtClean="0"/>
              <a:t>7. 1;2;3....20 қосындысын тап:</a:t>
            </a:r>
          </a:p>
          <a:p>
            <a:r>
              <a:rPr lang="kk-KZ" b="1" dirty="0"/>
              <a:t>а) </a:t>
            </a:r>
            <a:r>
              <a:rPr lang="kk-KZ" b="1" dirty="0" smtClean="0"/>
              <a:t>200                </a:t>
            </a:r>
            <a:r>
              <a:rPr lang="kk-KZ" b="1" dirty="0"/>
              <a:t>б) </a:t>
            </a:r>
            <a:r>
              <a:rPr lang="kk-KZ" b="1" dirty="0" smtClean="0"/>
              <a:t>210</a:t>
            </a:r>
            <a:endParaRPr lang="kk-KZ" b="1" dirty="0"/>
          </a:p>
          <a:p>
            <a:r>
              <a:rPr lang="kk-KZ" b="1" dirty="0"/>
              <a:t>ә) </a:t>
            </a:r>
            <a:r>
              <a:rPr lang="kk-KZ" b="1" dirty="0" smtClean="0"/>
              <a:t>220                </a:t>
            </a:r>
            <a:r>
              <a:rPr lang="kk-KZ" b="1" dirty="0"/>
              <a:t>в) </a:t>
            </a:r>
            <a:r>
              <a:rPr lang="kk-KZ" b="1" dirty="0" smtClean="0"/>
              <a:t>-200</a:t>
            </a:r>
            <a:endParaRPr lang="kk-KZ" b="1" dirty="0"/>
          </a:p>
          <a:p>
            <a:endParaRPr lang="kk-KZ" dirty="0" smtClean="0"/>
          </a:p>
          <a:p>
            <a:pPr marL="342900" indent="-342900">
              <a:buFontTx/>
              <a:buAutoNum type="arabicPeriod" startAt="4"/>
            </a:pPr>
            <a:endParaRPr lang="kk-KZ" dirty="0"/>
          </a:p>
          <a:p>
            <a:pPr marL="342900" indent="-342900">
              <a:buAutoNum type="arabicPeriod" startAt="4"/>
            </a:pPr>
            <a:endParaRPr lang="kk-KZ" dirty="0" smtClean="0"/>
          </a:p>
          <a:p>
            <a:r>
              <a:rPr lang="kk-KZ" dirty="0" smtClean="0"/>
              <a:t> </a:t>
            </a:r>
            <a:endParaRPr lang="kk-KZ" dirty="0"/>
          </a:p>
          <a:p>
            <a:endParaRPr lang="kk-KZ" dirty="0"/>
          </a:p>
          <a:p>
            <a:endParaRPr lang="kk-KZ" dirty="0" smtClean="0"/>
          </a:p>
          <a:p>
            <a:endParaRPr lang="kk-KZ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740352" y="458624"/>
            <a:ext cx="8640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1-в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2-ә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3-ә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4-б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5-а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6-ә</a:t>
            </a:r>
          </a:p>
          <a:p>
            <a:pPr>
              <a:lnSpc>
                <a:spcPct val="200000"/>
              </a:lnSpc>
            </a:pPr>
            <a:r>
              <a:rPr lang="kk-KZ" sz="2800" b="1" dirty="0" smtClean="0">
                <a:solidFill>
                  <a:srgbClr val="FF0000"/>
                </a:solidFill>
              </a:rPr>
              <a:t>7-б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555320" y="5332547"/>
            <a:ext cx="433809" cy="43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9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785818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“Есептерді </a:t>
            </a:r>
            <a:r>
              <a:rPr lang="kk-KZ" b="1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шешу”</a:t>
            </a:r>
            <a:endParaRPr lang="ru-RU" b="1" dirty="0">
              <a:solidFill>
                <a:srgbClr val="AC2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1785926"/>
            <a:ext cx="134302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1785926"/>
            <a:ext cx="127159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57884" y="1785926"/>
            <a:ext cx="12001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785926"/>
            <a:ext cx="114300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40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71802" y="3143248"/>
            <a:ext cx="1357322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3143248"/>
            <a:ext cx="128588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3143248"/>
            <a:ext cx="121444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68" y="3143248"/>
            <a:ext cx="114300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40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4429132"/>
            <a:ext cx="135732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500562" y="4429132"/>
            <a:ext cx="128588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57884" y="4429132"/>
            <a:ext cx="121444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30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768" y="4429132"/>
            <a:ext cx="114300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40</a:t>
            </a:r>
            <a:endParaRPr lang="ru-RU" sz="2400" b="1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в конец 19">
            <a:hlinkClick r:id="rId10" action="ppaction://hlinksldjump" highlightClick="1"/>
          </p:cNvPr>
          <p:cNvSpPr/>
          <p:nvPr/>
        </p:nvSpPr>
        <p:spPr>
          <a:xfrm>
            <a:off x="8215338" y="5786454"/>
            <a:ext cx="428628" cy="39949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9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 “Есептерді </a:t>
            </a:r>
            <a:r>
              <a:rPr lang="kk-KZ" dirty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шешу”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дицина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104241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45365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Бөренелер.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Бөренелерді орман базасында сақтау үшін төменде көрсетілген  суреттегідей  жинап қояды. Егер бір жинақының астыңғы қатарында 12 бөрене болса, онда жалпы жинақталған бөрененің саны нешеу</a:t>
            </a:r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dirty="0"/>
              <a:t/>
            </a:r>
            <a:br>
              <a:rPr lang="kk-KZ" sz="4400" dirty="0"/>
            </a:br>
            <a:endParaRPr lang="ru-RU" sz="4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6-tub-ru.yandex.net/i?id=290614286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4599" y="3357562"/>
            <a:ext cx="3235329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4071" y="3428999"/>
            <a:ext cx="3214710" cy="214314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32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58" y="357166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Бөренелер.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Бөренелерді</a:t>
            </a:r>
            <a:r>
              <a:rPr kumimoji="0" lang="kk-KZ" sz="22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орман базасында сақтау үшін төменде көрсетілген  суреттегідей  жинап қояды. Егер бір жинақының астыңғы қатарында 12 бөрене болса, онда жалпы жинақталған бөрененің саны нешеу?</a:t>
            </a:r>
            <a:endParaRPr kumimoji="0" lang="kk-KZ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6-tub-ru.yandex.net/i?id=290614286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9"/>
            <a:ext cx="3235329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214710" cy="214314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357694"/>
            <a:ext cx="528641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35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42860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Бәйге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есебі. </a:t>
            </a:r>
            <a:endParaRPr lang="ru-RU" sz="2400" dirty="0" smtClean="0"/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Бәйгеге қосылған ат бірінші айналымды 20 минутта, келесі айналымдардың әрқайсысын алдыңғы айналымға қарағанда 2 минут баяу шауып өтеді. Бәйгеге қосылған ат 10-айналымды қанша уақытта шауып өтеді?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643182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Шешуі: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 айналымда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минут уақыт кетсе, екінші айналымда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минут, үшіншісінде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минут т.с.с. Сонда, бұл  арифметикалық прогрессияға байланысты есеп және төмендегі формуланы қолданамыз:</a:t>
            </a:r>
          </a:p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Мұнда а</a:t>
            </a:r>
            <a:r>
              <a:rPr lang="kk-KZ" sz="20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20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 = 2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20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aseline="-25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Жауабы: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290 минут.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143380"/>
            <a:ext cx="2996428" cy="714380"/>
          </a:xfrm>
          <a:prstGeom prst="rect">
            <a:avLst/>
          </a:prstGeom>
          <a:noFill/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000636"/>
            <a:ext cx="4000528" cy="642942"/>
          </a:xfrm>
          <a:prstGeom prst="rect">
            <a:avLst/>
          </a:prstGeom>
          <a:noFill/>
        </p:spPr>
      </p:pic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“Есептерді шешу</a:t>
            </a:r>
            <a:r>
              <a:rPr lang="kk-KZ" dirty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дицина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104241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48245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Бәйге </a:t>
            </a:r>
            <a:r>
              <a:rPr lang="kk-KZ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есебі.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Бәйгеге қосылған ат бірінші айналымды 20 минутта, келесі айналымдардың әрқайсысын алдыңғы айналымға қарағанда 2 минут баяу шауып өтеді. Бәйгеге қосылған ат 10-айналымды қанша уақытта шауып өтеді?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sz="4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36104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“Есептерді </a:t>
            </a:r>
            <a:r>
              <a:rPr lang="kk-KZ" dirty="0">
                <a:solidFill>
                  <a:srgbClr val="AC2274"/>
                </a:solidFill>
                <a:latin typeface="Times New Roman" pitchFamily="18" charset="0"/>
                <a:cs typeface="Times New Roman" pitchFamily="18" charset="0"/>
              </a:rPr>
              <a:t>шешу”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47800"/>
            <a:ext cx="811532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дицина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6000768"/>
            <a:ext cx="1042416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065" y="1097354"/>
            <a:ext cx="9144000" cy="47799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kk-KZ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E:\Новая папка (3)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1858380"/>
            <a:ext cx="3417607" cy="35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933" y="1412776"/>
            <a:ext cx="4562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Театрдағы көрермендер орны 10 қатардан тұрады. </a:t>
            </a:r>
            <a:endParaRPr lang="kk-KZ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 қатар 20 орынға артып отыр, </a:t>
            </a:r>
            <a:endParaRPr lang="kk-KZ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 соңғы қатарының орындар саны - 280.  </a:t>
            </a:r>
            <a:endParaRPr lang="kk-KZ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Театрға </a:t>
            </a:r>
            <a:r>
              <a:rPr lang="kk-KZ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 адам сыйады?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4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539552" y="3429000"/>
            <a:ext cx="7000924" cy="10810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"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Прогрессио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3600" kern="10" dirty="0" err="1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қозғалыс алға!"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2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 Прогрессия</a:t>
            </a:r>
            <a:r>
              <a:rPr lang="kk-KZ" dirty="0">
                <a:solidFill>
                  <a:srgbClr val="C00000"/>
                </a:solidFill>
              </a:rPr>
              <a:t>-</a:t>
            </a:r>
            <a:r>
              <a:rPr lang="kk-KZ" dirty="0"/>
              <a:t> </a:t>
            </a:r>
            <a:r>
              <a:rPr lang="kk-KZ" dirty="0">
                <a:solidFill>
                  <a:srgbClr val="0000FF"/>
                </a:solidFill>
              </a:rPr>
              <a:t>латын сөзі, өрлеу,  ілгері қозғалыс деген мағынаны білдіреді. Прогрессиялар мен тізбектер туралы алғашқы ілім мысырлықтар мен вавилондықтардан басталды.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Театрдағы көрермендер орны</a:t>
            </a:r>
            <a:r>
              <a:rPr kumimoji="0" lang="kk-KZ" sz="22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10 қатардан тұрады. </a:t>
            </a:r>
            <a:r>
              <a:rPr lang="kk-KZ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Әрбір келесі қатар 20 орынға артып отыр, ал ең соңғы қатарының орындар саны - 280.  Театрға неше адам сыйады?</a:t>
            </a:r>
            <a:endParaRPr kumimoji="0" lang="kk-KZ" sz="2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Новая папка (3)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3054346" cy="31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4857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43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5274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Экологиялық </a:t>
            </a:r>
            <a:r>
              <a:rPr lang="kk-KZ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есеп.</a:t>
            </a:r>
            <a:br>
              <a:rPr lang="kk-KZ" sz="4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бактерия өзіне қолайлы ортада әрбір жарты сағатта екіге бөлінеді. Бір бактериядан 10 сағаттан кейін қанша бактерия пайда болады</a:t>
            </a:r>
            <a:r>
              <a:rPr lang="kk-KZ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kk-KZ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в начало 3">
            <a:hlinkClick r:id="rId3" action="ppaction://hlinksldjump" highlightClick="1"/>
          </p:cNvPr>
          <p:cNvSpPr/>
          <p:nvPr/>
        </p:nvSpPr>
        <p:spPr>
          <a:xfrm>
            <a:off x="428596" y="5929330"/>
            <a:ext cx="928694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http://im6-tub-ru.yandex.net/i?id=128834242-2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1230" y="3730463"/>
            <a:ext cx="16192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im5-tub-ru.yandex.net/i?id=477787471-71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71494" y="3587587"/>
            <a:ext cx="15866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643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00043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Экологиялық есеп.</a:t>
            </a:r>
          </a:p>
          <a:p>
            <a:r>
              <a:rPr lang="kk-KZ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бактерия өзіне қолайлы ортада әрбір жарты сағатта екіге бөлінеді. Бір бактериядан 10 сағаттан кейін қанша бактерия пайда болады?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62865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8" descr="http://im6-tub-ru.yandex.net/i?id=128834242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16192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http://im5-tub-ru.yandex.net/i?id=477787471-71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1785926"/>
            <a:ext cx="158668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9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57167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00042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 қорытындылау және рефлексия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72362" cy="2928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11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447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1908"/>
            <a:ext cx="1447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1" y="4024313"/>
            <a:ext cx="120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00513"/>
            <a:ext cx="120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2551" y="2861851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Өте жақсы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38786" y="2799233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жақсы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35462" y="285107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Бір қалыпты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0033" y="54452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О</a:t>
            </a:r>
            <a:r>
              <a:rPr lang="ru-RU" dirty="0"/>
              <a:t>н</a:t>
            </a:r>
            <a:r>
              <a:rPr lang="kk-KZ" dirty="0" smtClean="0"/>
              <a:t>ша емес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94836" y="5630094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Жаман!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05948" y="476672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Алған</a:t>
            </a:r>
            <a:r>
              <a:rPr lang="ru-RU" b="1" dirty="0"/>
              <a:t> </a:t>
            </a:r>
            <a:r>
              <a:rPr lang="ru-RU" b="1" dirty="0" err="1"/>
              <a:t>әсеріңіз</a:t>
            </a:r>
            <a:r>
              <a:rPr lang="ru-RU" b="1" dirty="0"/>
              <a:t> </a:t>
            </a:r>
            <a:r>
              <a:rPr lang="ru-RU" b="1" dirty="0" err="1"/>
              <a:t>қандай</a:t>
            </a:r>
            <a:r>
              <a:rPr lang="ru-RU" b="1" dirty="0"/>
              <a:t>?</a:t>
            </a:r>
            <a:endParaRPr lang="ru-RU" dirty="0"/>
          </a:p>
        </p:txBody>
      </p:sp>
      <p:pic>
        <p:nvPicPr>
          <p:cNvPr id="14" name="Picture 6" descr="[[o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48" y="3117977"/>
            <a:ext cx="2204123" cy="19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3"/>
            <a:ext cx="1447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1907"/>
            <a:ext cx="1447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3"/>
            <a:ext cx="1200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1" y="4024312"/>
            <a:ext cx="1200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357167"/>
            <a:ext cx="850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 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620444"/>
              </p:ext>
            </p:extLst>
          </p:nvPr>
        </p:nvGraphicFramePr>
        <p:xfrm>
          <a:off x="1025038" y="933876"/>
          <a:ext cx="7003345" cy="3049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482"/>
                <a:gridCol w="1625426"/>
                <a:gridCol w="1909080"/>
                <a:gridCol w="1533357"/>
              </a:tblGrid>
              <a:tr h="1238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 тапсырмасы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Кім тапқыр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Біліміңді тексер (деңгейлік тапсырма)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 жұмысы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5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Оқушының аты-жөні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9872" y="3789040"/>
            <a:ext cx="374487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Бағалау нормасы: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«5»-25 -20 балл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«4» -19-15 балл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«3» - 14-10 балл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«2» - 9- дан төмен балл</a:t>
            </a:r>
            <a:endParaRPr kumimoji="0" lang="kk-KZ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4306" y="107340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/>
              <a:t>Үйге тапсырма: </a:t>
            </a:r>
          </a:p>
        </p:txBody>
      </p:sp>
      <p:pic>
        <p:nvPicPr>
          <p:cNvPr id="14" name="Picture 6" descr="[[oo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204123" cy="19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84688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b1+b4=35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b2+b3=30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12-ге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көбейтіндісі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қоссақ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тап. 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а1 = 5, d = 3, а7 -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а4 = 11, d = - 2, а1-?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а4 = 12,5, а6 = 17,5 а5 - 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а1 = -3, а2 = 4, а16 - ? 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а1 = 4, а7 = -8, d -?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а7 = -5, а32 = 70, а1 - 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2, 5, 8,… S11 - ?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2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2892"/>
          <a:stretch/>
        </p:blipFill>
        <p:spPr bwMode="auto">
          <a:xfrm>
            <a:off x="-116366" y="-31739"/>
            <a:ext cx="9110773" cy="688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8" name="Picture 22" descr="http://autotrading.kz/wp-content/uploads/2012/01/depoz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80092"/>
            <a:ext cx="4177679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22888"/>
            <a:ext cx="668003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</a:rPr>
              <a:t>Прогрессияның өмірмен байланысы</a:t>
            </a:r>
            <a:endParaRPr lang="kk-KZ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cienceblog.ru/wp-content/uploads/2008/08/strangemol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6" y="1052736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микроорганиз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микроорганизм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xISEBIQEhMVFRUVFxUVFRUWFRgXFRgVFRUWFhUVFxUYHSggGBolGxUVITEhJSkrLi4uFx8zODMsNygtLisBCgoKDg0OGhAQGy4lHyYtLS4rLy0rLS0tLy0rKy0rLS0tLS0vLS0tLS0tLS0tLS0tLS0rLS0tLS0tLS0tLS0tN//AABEIAKkBKwMBIgACEQEDEQH/xAAcAAABBQEBAQAAAAAAAAAAAAAAAgMEBQYBBwj/xABCEAACAQIEAwUEBwYFAwUAAAABAgADEQQSITEFBkEiUWFxkRMygaEHFCNCscHRUmJykuHwFRYzU4IksvFDVGOiwv/EABoBAQADAQEBAAAAAAAAAAAAAAACAwQBBQb/xAAxEQACAgEEAQIEAgsBAAAAAAAAAQIDEQQSITFRE0EFImFxMpEUI0JSgaGx0eHw8RX/2gAMAwEAAhEDEQA/APcIQhACEIQAhCEAIQhACEIQAhCEAIQhACEIQAhCEAIQhACEIQCFxXHexQNbNc2te3Q/pKr/ADMP9s+v9I/zYfsk/jH/AGmZNmnz3xHW31X7IPCwZ7JyUsI0v+Zx/tn1i6fMgLAezOpA37zbumWvJGBH2tMfvp/3CY6/iWpckt3v4IK2Wez0CEIT601hCEIAQhCAEIQgBCEIAQhCAEIQgBCEIAQhCAEIQgBCEIAQhCAEIQgBCEIAQhCAEIThnGAvOFx3iYCrjKgY9ttz1J6+MafH1P2vkJ4UvjWHhQ/n/go9b6Gk5zrgUUN/v/8A5MxRxg7xJdSuWFmN/gJkeYsVkxCothdQT5kmeddZ+lWuWMcFcnveTXhpL4VrXpD99fxleDoJYcCF8TS/i/ImUURzbH7r+pCPaPQIQhPtjcEIQgBCEIAQhCAEIQgBOzkIAQhCAEIQgBCEIAQhCAEIQgBCEIAQhCAEIQgBCEyvHuNVaVcopGUAG1u8d8z6nURohvkRlLass1U4TMJW5mYLdg1/BpAPNT/dDDzcn8p5j+Mx/ceP4FXrLwM18QMza9T+MaFS8peN4oCkagFjmHU9T4xfAsVnplv3rfITxvTyt5Tj3LjNMTzTUvjUH7qfNjNeXmJ5ge/EFHhTHzmjSR+d/Zkoo3TVQI5wXjVKniqZdgFGYk/8WtoPHSYvmTilSnsMw662NoxwjiFOqLro3VTv5+IiFMoJWhLHJ7JheeKVSslFab9tgqtcdTa5HQTVzyXkGhnxyHogZ/lYfMz1qe9oLbLa3Kfk0VttZYQhCbiYQhCAEIQgBCEIAQhCAEIQgBCEIAQhCAEIQgBC8Jj+eONhFNBTbS9Q9w6L5mUanURorc5f9ZGUtqybC8J5Py1zy9GoUrkvRY+bJ4jvHh6T1PC4lKiLURgysLhgbgic0+ojdHK78CMtw7CEJoJCGqAbkCNNjKY+8JkOd6xXEIQSDk6G33jKKpx2sq6MD4kAmeNqfiNldjhGK4KZWNPCR6OeKUr2zfI2mF5zxqjEkg3BVdem0p6nHK53qH4AD8BImIqVqysq56jWNgLnXp4CYrNVdfHZYl37ZIOblwxaYwPIrPJfAuS8fYmqqU7jQM4J79kvHP8AL1csV0uNr5lvbzGnxtM9lOx4ZFrBneZX/wClY/vJ+Mf5Tf7A/wAR/ARXMvDKrYc00XMQwJCkdN994xy3TZKOV1KnMbgix2HSWra6MJ+53jaXpeYvjD34hfu9n+AmpapMXxGoWxjkdMvyUSzSx5f2ESZxap7Rsvr+kteWeXHrM1KhkFXIzAvovZ2FwOpIErcHQ69f71nov0XUbYmo3dTPzZZbUlKca/YkuXgtfo34DicO1Z8VTCNZUUqysrC5LMpB0G24EtOZueMJgiqOxqO17JTyki1veN+zv1nmf0r85VmxVXCU6jJRonIwU2NSpbtXI1IF7W8DPPq9Nko0qxGlXOVA3sj5LnzIb0npp+nHZWi3rhH0fylzjQxysRam4bL7NnXMRYHMANxr8ppZ8r8OxxBW5PgdiD01nuv0Z8xPiqD06pzVKJUZjuyNfKT46EX8JKnUNy2SEZezNnCEJrJhCEIAQhCAEIQgBCEIAQhCAEIQgBCETUcAEk2AFyfATjeAQOO8TGHpFz7x0Qd7Hb4dZ4vx7iJqOwJvqSx72P5S9515hNVyVOg7NMeHVvMxv6OOXPrFb6zUH2VI6A7PUGoHiBoT8PGeDZKWru4/Cuv7meT3sk0fo6q1MGtYOUxJu4pt7hQgWRuqt1v0vKXlvmfEcPqtSdWCg2qUH0Kn9pe4/I/Oe3hhPKvpQwC1MXf3X9mhVhv1Fj3jSbNRVGqClDh9E5RSWUaylzXTdBUFamFPeQD5EE3BkOvzbSBv9YB/hGb8BPHPaMjFGFmHoR3jwkmjip5U4XN82S/Mq+bybPm3j61ytRWN0Ug9kgEXvfU6TN4fH5yRImKr/Zv/AAn8JZfR1wqpUqivpYG4zC4sD71uuo08pb6e6O6TyzuPJqeBcpO+V691Q65b2YjoD3Xm7wuFp01CoiqBsAP718Y2tSLFSa4VRh0TSSIvGVQL7R3ZbWAIvob/ALovr5zP4Xh9XFF6mcWBtc31ttYdBtvNDxWqnsXLgEAXs2gJG3zmHq4xmAUmwHRdB6Dc+M8zXOMbFu68Irs75LWvwGoD2dbWv4X63G4+ErcZw91uHpsLbmxt55o/heN1qa5VfsgWAIvbyO86eOVmGR2zIdGuBcjr8ZifoPmOUyt7TK8YosilluQNx1EzNFO0XO7G5/IT0Sph7NkJGourfdIOxPcD+ImN5gwbUa1LKtkqMbnoNCQB4G2/hNmkslL5H2Si/ZjmFXrN/wDRoftax7kA9W/pMBSqC02/0b1gGrnwQfNpu0y/XR/32LY9nn30o8KejxGvmBC1m9tTa2jBtxfvDXFvLvmc9szKiMeygYL4BmLH5mfQnM1bh9Wn7DGvRAOoDuqsp/aU3up8Z4Zztwulg8WaNGoalPKjqxsTZxmAuNCLdZ6NkPBNo9H5B5P4fjcDRer26q5wwSqVKj2jlcyqe47nwnpHB+DYfCqVoUlS9rkas1trsdTPmvg3EXSorKxRxqrqbHy/vee18tc+U3wqviSRUD+ybKhbMbXVsq7XHziqyKeJLDOpo3eadzSnpcbpMoYFrHvUg+htFHjSdAx+Evd9a7kS3It7zsz+I5hCgkgBR1ZgO/8ASV2N50CKjKiVM9iAr6lT95QAbiRWqrbwmc3I2MJDwWKz00fYsoJHcSLkSVnl+SQqE5mhedB2E5mnC8AVCQ8ZxKnSF3YDuG7HyUamZutzXVqOy0KQsu5qHwvqQcq/E38JzINhC8xVHmjFPfJQR7W+9lHTXNc6an0MnpxjEfeo0x3/AGp9fcmezWUV/jkkRc4rtmkLjvmO5746FU0FPS9Q+HRPjJfEeYPZoWyjNsBfrPJ+PcQNRyLk6kse9jPN1WvhfH06X32/oVSsT4iRXY1qwuwGY2udlXvm2o8wUKNJaKVQFQWABJ8zp1J1mDpOFDKdGOh/SNKgmOVOVjLRDabOrzcinMjVM3eBb5kiZ/mTmV8RUWo24UJc21AJIJt11lYbSDxXRL+Il1FSj8ueyUVga4vWz5WB1F9fSMYXHG9m0b5GKwnaUxjE4ea1GONrJYRc0zn7ANi3Z9dJ6nynQFLDqB12/hGi/hPGuCV29siHXuPkDYGewYDEBaaAnZQLnykI17bMP2CXJo0rx0VpS0sT4x5cRNDOnOZyWoXGysCw8Nh8zMnnmvNUEEGxB3B2Mpq/BFLXV8o7rXt5TyNbppTnviVTjl5KnPDPLjE8JpimcuYsFNjfc+UzpqTz7NPKt4ZW4ssqWIDIKTkLY5lc3Nv2l06HeWHHuGI2DCDtFO0pO+pufxlLw+j7RwvQat5TS4iqCpXpa036OvKbf2LIIwFLh1Q76S64PUFAVFuxLDWw8Dax79YmtfM1zfU+W56TiuQDPVjshzFclvB5diqTrUZXzZgSGudfM+M5xbFGoVZtwqJ8EXKPwmx5hwS1TnKMHAtmXW4G1x1mMxCWYqQTY935S2L5ydRZ8ZdM2HykXWhQDW/aC/jYj0m7+jhW9nWqnZ2AXxyg3Pq1vhMzwLl+i1mqtm65FuB8TufhaegYOoqqqoAqqLAAWAA6ATPdysEWXqpfZkPhmF/KAaU1cfeHx/WTcNis4194b+PjPM9SUZ7ZFWeeSv4nwBq5ObEPk7XYA07XS9+kY4RwHE0np0KVdGppqEYkMFv0BB8t5fPVCi5ldh6zKx9mWF77sW+bE2E0fpXpYWM/QnvwegUBYCSAZmMLxpaFMms22pO58ez3CXfDeIU69NatJsyNexsRsbHQz26LlZFP38F0XlE687mjYM7eXEiNxPitHDrmquF7hux8lGpmTxfNtavdMKjIehKhntewIGyj136TO8MwlGrV/wCpZ3qN95jsxPuk3JPyHSbHAYFKKlaa2B3nm6j4lVTJxeclcrVHgqaPLtVwWrVO0WzE5iX7rMdiLX06SWvAqaoEzNUCm4VnYLrv2U3k2viUX3nVfNgJVYrjWHH/AKv8lyfUTF/7WZYVbwV+v9Cv4zWWhXT2RCEILhbhdyBodxYSHj+cXS4FNdOpJNz4CUvM3FC7qysTlJAzEAkG39ZXofafatoqjbvMq1lEZWeo1wyM0s5LLiXG6joC5Gc7ACwAPW0yuJq3OUfH9IriePAuxIudAJT/AOIKDuSTroJZptM0spHYwH8VibPa/d18Jb062g8hMkUNSr2Rq7C1/EgazSUFZD2iNBYAa7dSZs1FSjFMnJE23U6ecZxFOmwytcjw0kfE4kLqbk9wneHI9VhcpTXe7EXI8LzPCqcuVwcSbHKOGpLouYfG8br4En3Dm+Go85eHAYa3+soPfnU/KRq1X6uugzBtQxGhF7D4S6FMlLMnx+Z1ReSpwHDKlOslUkWQ3IsdQN9ZtlxtNgXNjl366C/6XmYqY9hkIde0fuqp08ANbSZhaqlRdbd428/OaLFu/CSf0LxOYxr2T4a/jJ1LjlMgHNbwIN5iKpysR06eUUlaea7bF2V5Z6Hh8erC6m4joxMx3BsaASvfqPhLcYqSVjayMl19ZmX4jUHtXtteTjipS8Rf7XTrb1me5bkRlyWfCcRlzNrrZR4k62+Usa+Kt1lOrhQuvug+ptc/j6yFjscCRTzhS9wCT4XMu08WuCUUWT42kGys6g2vqY7QxVFlLCop66G5tt7u+8qMHwCgNXu58TYegkhuW8OzXClfBTZR10E1NxXGSRIr4ujY3dVA7zY/EbiNYahRq6oyt10sTY7X6yfgOXcOgPYz3N+3ZvTSSqVBV7KqFHcBYfKRc17DJGw2CVT7oko4imgJZagC/wDxuR5ggGcq4VSx94HvDMPkDaPDDVcoyV2U9MyIw/AH5yLfk5kXiK32QKgrmAtmW1r94PXwkOi5AFzr1I0j+LqVlQBmpkn7yqQb/wALEiV9AuL52Dd1ltp423mDULL7K5Ez2zNYubnw0H/mRjiMSrF6SgjQZMoY21u17xNZ2t2ACfE2066yRgOD1MSCM+XLY6gNvfqtp3SwcrF19jsVyRW4nXdmFbCBgLZCaTE7a66kay+5b47UWpToiiUpkkEZXAANyTqO+XfLnBDQRg7ZyxvexGwt3mXYpItibDznvQ06jh9GhRwSUe+sXeNr4RU1ZJGN5i4WW7SjUbWmWxDYtyVtWNtLagT0KvxG+gUDz1mdq8EpsQWeqcoIA9qwABN9ltf4zxtV6Nkty7KJbWZynwTENrlC+ZkmlyyxOVqqg2vYb2G58ppBglFveNu93PrrrHVpgbf38ZTGVcf2cnFgzjcmUDZmcluh3/8AqdPlKTivCMPTb2X1kjbshASCTbUjQD4TeVEuCNRcEXG/w8ZU4Xl6hTYtlLMfvOcx9TL/AF4zwpLhEt2ezKVuRUJI9srMO8EsO7Yi3pG15G0AJpvr1BBtuVA6fOa/FcEpvVFW7Kwtex0Ntrggx7EKFBJOnUnS0slq8cQXA3eDzGqxpsaegyErYdMpI/KMFuslccxrVK1Qo1kLaeXf8ZAbNoVYqwIKsNwQQQRMuOSIn6stybXJ8THRQ/dPoY7/AIli/wD3VX4MR+cQ2OxB3xFU/wDNv1ljS8neBX1dh9xv5TLnA8SRaa02cg6aEeOg1G0oPa1NzVc/8j+s3vAMOr4SkzC5INydzZiPymjSYUnglDsoqnEaWpDr/KNJAxWMU6hl8LTW4rhFI/cHpKPG8v0uiAeU3FhTrigwsdZxqYt2T8DGcVwUqSUuPwkNnqpup8xMtunz0QcSyw2KyOCfL+stxi5lWxoO49Z1MfbQGZHS1wQwag4uNPihe/Xvme/xAnYExdP2r7LbxMitNNjay3fG30G8q+N4YlQ+t119JZ8P4awNzL/C8NBFiJ6FNKrX1LIxwVHD+No2RWuCwGvQGaWg1+oP6yDW5Tpscy9k94H4jrEnlisNVcHtZtQR87yFmnb6OOJdCobWH9Y1iK601zObCQsNwvFqoW23XP4+Ij6cq1KtvbN8ATf+aVLTTyc2M6eLUFIzPuCdAdh3y0SqCoZTcEaEbWkOryPTI3e9rA5pX/5ar07BGBA23U/G15KWlljg64FrWxOUayrrYtWNxtt6SPUGKpDtKxA6+8LfjEYXFU6hOYZTe1+n9Jmu07awyDiWfDq1PP8AaLmFjpe2umt/Wazg+Iw9MnJmXNa+bUaX6/GZXDYGne9we7WWtGhbacpxSuEsiPymuq1DluswlbjYpVKlPFq+rswdluhBPZA8rzQYPFugCjUdx8fGW9I06osQD3gzfvhqI7c4ZZlSMrV5ipqmakWqN0RL5vTpOjmit/s4j+Vv0mswvB6CEslJFJ3IUA/KTxRHcIjo0l2xsPOzU4iDc07i21l39Y2vE8apY1KGmltPXYz0w0h3RD4dT0HpJPR1sbEYHh3HlqP7NlKHpfY+G0tzJnF+XEqroLHoeszz8AxdP3KhI8SR+syW6Jp/KRcPBZkRBlG+B4ir5s1wPu3Hd3WtA8Ur0yPbUjbqQPzvaUPTWR9iLi0SuJ8Zo0CFqPZjqAASbdDptM/X5ypvdFV1Buufskr45dj6yRxCvhK7K9WkSyi19Nt7HXWRRxOmVanTo5Rqt1tfQ/wkSyuuOOU8nUkL4RwPCVRmN311N2W566A6Sr5w5eGHIq0QfYmwIuSUbuJOtj0PnLbA8ZRA32QTXYC19BrrF4jjpqKURfeJUjfs2B8razS41yg1jknw0YLBYk0qudqa10OhpvcfFWGx9Zs8FxfhLLdsOKZ7mQsPVSfnaZfiHD2BuiG3df8ACQRgq37DfL9ZVGUorpEFwbevxThi7UkY9y0b/MgCW/LPFqFdWSmgplD7ht7p2IA0755p/h9f9hvUfrLvlXAV6dbORl7JG/fbu8pZG5p5aRJM9HelfpIGIwoJ2naea25v5mP4BywAb3uvj4zRVerHgkpZKqrwwHpIdXggPSbAYcTv1Qd0vOmFfl5T90ekR/lpf2R6TefUx3TowY7pFoGIp8uqOnykyjwMDpNaMJFrhROYBnqPDAOkn4fBW6S2GGEdShO4BBTCyWMN2ZK9lH0p6REFUKccprY3li+HB84hcKeskdI6XJ2EeNASUlECLyQCnxGDTYiUmP5WpVCWAKn9pdD8RsZraq2O0TkkWcPPsTyrWXVHB8CCD6g/lItN8XQuGVreWdf1E9KakI59SUjaVSohL2OOKZ5vh+ZjmVXUG+hto3oZc8J42XrhEWwsb9T/AEmkxHAKL+8it5j84/guDUqfuIB5CQhpFGakjihhkmg1xJAnFp2i7TWTHIkiKnJ0CYkiLtOGANMsjVsIjbqJLYRJEAqX4PS/YHoIj/DaY2US1KxtknMAosTwqmd1HpKXi3Bux9mLEG46eYmxqIOsi10FtJxpNYYPMsUtZLlqRO2o16+HhCniqNgWuPC17TfthQe6RcTwWi26qT/DMr0yfTIbTN4BKVVcyHY210PpLLD4UDbWV+KwRw7FqY7B94AWEucBZkzDYzDfCUHgrkmgFOReCU3LuzEEXsLG4sJL4g4SmWLFfFQCfRtDDlymSme5bMS1zubncgaS3RLMmyUOy6ppHVSKSnHQk9MtGRSixSj6JFhIOEb2UUKck5IkrOAaFKLCR5Vi1S86BjLH1SOCnO5YSOiMs7aLtO2nQN5Z20XaIqIT5QBltTFez0vHUpxy05gETIDJIWIdIumbwgdAnbTonRJA5adtOwgHZy06YQBM4YoRJgCSIkiOGJMAbIiSsdnJwEPFptI3s5NxW0jSLAz7MRJpCPGJhHCvxeCDC0yePp1cIS9IZgdMp9252v4TcNKXj3+i/wDfSQtrU4vIayhPszVpDNZSyi+l7XGtpN4KVCZACMpK6ix7Ol5U8vf6bfxfkJbr73wnm6SbjNoqg8MuUWOCnEU4+J6xaJCRWWKhAOZYnLHDEmcB1B0jwWIpRYkkdO2hadhOg5O2hAQAtCE6IBydtAQgHCJ1VtCdgBAQMBAOwtCdg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xISEBIQEhMVFRUVFxUVFRUWFRgXFRgVFRUWFhUVFxUYHSggGBolGxUVITEhJSkrLi4uFx8zODMsNygtLisBCgoKDg0OGhAQGy4lHyYtLS4rLy0rLS0tLy0rKy0rLS0tLS0vLS0tLS0tLS0tLS0tLS0rLS0tLS0tLS0tLS0tN//AABEIAKkBKwMBIgACEQEDEQH/xAAcAAABBQEBAQAAAAAAAAAAAAAAAgMEBQYBBwj/xABCEAACAQIEAwUEBwYFAwUAAAABAgADEQQSITEFBkEiUWFxkRMygaEHFCNCscHRUmJykuHwFRYzU4IksvFDVGOiwv/EABoBAQADAQEBAAAAAAAAAAAAAAACAwQBBQb/xAAxEQACAgEEAQIEAgsBAAAAAAAAAQIDEQQSITFRE0EFImFxMpEUI0JSgaGx0eHw8RX/2gAMAwEAAhEDEQA/APcIQhACEIQAhCEAIQhACEIQAhCEAIQhACEIQAhCEAIQhACEIQCFxXHexQNbNc2te3Q/pKr/ADMP9s+v9I/zYfsk/jH/AGmZNmnz3xHW31X7IPCwZ7JyUsI0v+Zx/tn1i6fMgLAezOpA37zbumWvJGBH2tMfvp/3CY6/iWpckt3v4IK2Wez0CEIT601hCEIAQhCAEIQgBCEIAQhCAEIQgBCEIAQhCAEIQgBCEIAQhCAEIQgBCEIAQhCAEIThnGAvOFx3iYCrjKgY9ttz1J6+MafH1P2vkJ4UvjWHhQ/n/go9b6Gk5zrgUUN/v/8A5MxRxg7xJdSuWFmN/gJkeYsVkxCothdQT5kmeddZ+lWuWMcFcnveTXhpL4VrXpD99fxleDoJYcCF8TS/i/ImUURzbH7r+pCPaPQIQhPtjcEIQgBCEIAQhCAEIQgBOzkIAQhCAEIQgBCEIAQhCAEIQgBCEIAQhCAEIQgBCEyvHuNVaVcopGUAG1u8d8z6nURohvkRlLass1U4TMJW5mYLdg1/BpAPNT/dDDzcn8p5j+Mx/ceP4FXrLwM18QMza9T+MaFS8peN4oCkagFjmHU9T4xfAsVnplv3rfITxvTyt5Tj3LjNMTzTUvjUH7qfNjNeXmJ5ge/EFHhTHzmjSR+d/Zkoo3TVQI5wXjVKniqZdgFGYk/8WtoPHSYvmTilSnsMw662NoxwjiFOqLro3VTv5+IiFMoJWhLHJ7JheeKVSslFab9tgqtcdTa5HQTVzyXkGhnxyHogZ/lYfMz1qe9oLbLa3Kfk0VttZYQhCbiYQhCAEIQgBCEIAQhCAEIQgBCEIAQhCAEIQgBC8Jj+eONhFNBTbS9Q9w6L5mUanURorc5f9ZGUtqybC8J5Py1zy9GoUrkvRY+bJ4jvHh6T1PC4lKiLURgysLhgbgic0+ojdHK78CMtw7CEJoJCGqAbkCNNjKY+8JkOd6xXEIQSDk6G33jKKpx2sq6MD4kAmeNqfiNldjhGK4KZWNPCR6OeKUr2zfI2mF5zxqjEkg3BVdem0p6nHK53qH4AD8BImIqVqysq56jWNgLnXp4CYrNVdfHZYl37ZIOblwxaYwPIrPJfAuS8fYmqqU7jQM4J79kvHP8AL1csV0uNr5lvbzGnxtM9lOx4ZFrBneZX/wClY/vJ+Mf5Tf7A/wAR/ARXMvDKrYc00XMQwJCkdN994xy3TZKOV1KnMbgix2HSWra6MJ+53jaXpeYvjD34hfu9n+AmpapMXxGoWxjkdMvyUSzSx5f2ESZxap7Rsvr+kteWeXHrM1KhkFXIzAvovZ2FwOpIErcHQ69f71nov0XUbYmo3dTPzZZbUlKca/YkuXgtfo34DicO1Z8VTCNZUUqysrC5LMpB0G24EtOZueMJgiqOxqO17JTyki1veN+zv1nmf0r85VmxVXCU6jJRonIwU2NSpbtXI1IF7W8DPPq9Nko0qxGlXOVA3sj5LnzIb0npp+nHZWi3rhH0fylzjQxysRam4bL7NnXMRYHMANxr8ppZ8r8OxxBW5PgdiD01nuv0Z8xPiqD06pzVKJUZjuyNfKT46EX8JKnUNy2SEZezNnCEJrJhCEIAQhCAEIQgBCEIAQhCAEIQgBCETUcAEk2AFyfATjeAQOO8TGHpFz7x0Qd7Hb4dZ4vx7iJqOwJvqSx72P5S9515hNVyVOg7NMeHVvMxv6OOXPrFb6zUH2VI6A7PUGoHiBoT8PGeDZKWru4/Cuv7meT3sk0fo6q1MGtYOUxJu4pt7hQgWRuqt1v0vKXlvmfEcPqtSdWCg2qUH0Kn9pe4/I/Oe3hhPKvpQwC1MXf3X9mhVhv1Fj3jSbNRVGqClDh9E5RSWUaylzXTdBUFamFPeQD5EE3BkOvzbSBv9YB/hGb8BPHPaMjFGFmHoR3jwkmjip5U4XN82S/Mq+bybPm3j61ytRWN0Ug9kgEXvfU6TN4fH5yRImKr/Zv/AAn8JZfR1wqpUqivpYG4zC4sD71uuo08pb6e6O6TyzuPJqeBcpO+V691Q65b2YjoD3Xm7wuFp01CoiqBsAP718Y2tSLFSa4VRh0TSSIvGVQL7R3ZbWAIvob/ALovr5zP4Xh9XFF6mcWBtc31ttYdBtvNDxWqnsXLgEAXs2gJG3zmHq4xmAUmwHRdB6Dc+M8zXOMbFu68Irs75LWvwGoD2dbWv4X63G4+ErcZw91uHpsLbmxt55o/heN1qa5VfsgWAIvbyO86eOVmGR2zIdGuBcjr8ZifoPmOUyt7TK8YosilluQNx1EzNFO0XO7G5/IT0Sph7NkJGourfdIOxPcD+ImN5gwbUa1LKtkqMbnoNCQB4G2/hNmkslL5H2Si/ZjmFXrN/wDRoftax7kA9W/pMBSqC02/0b1gGrnwQfNpu0y/XR/32LY9nn30o8KejxGvmBC1m9tTa2jBtxfvDXFvLvmc9szKiMeygYL4BmLH5mfQnM1bh9Wn7DGvRAOoDuqsp/aU3up8Z4Zztwulg8WaNGoalPKjqxsTZxmAuNCLdZ6NkPBNo9H5B5P4fjcDRer26q5wwSqVKj2jlcyqe47nwnpHB+DYfCqVoUlS9rkas1trsdTPmvg3EXSorKxRxqrqbHy/vee18tc+U3wqviSRUD+ybKhbMbXVsq7XHziqyKeJLDOpo3eadzSnpcbpMoYFrHvUg+htFHjSdAx+Evd9a7kS3It7zsz+I5hCgkgBR1ZgO/8ASV2N50CKjKiVM9iAr6lT95QAbiRWqrbwmc3I2MJDwWKz00fYsoJHcSLkSVnl+SQqE5mhedB2E5mnC8AVCQ8ZxKnSF3YDuG7HyUamZutzXVqOy0KQsu5qHwvqQcq/E38JzINhC8xVHmjFPfJQR7W+9lHTXNc6an0MnpxjEfeo0x3/AGp9fcmezWUV/jkkRc4rtmkLjvmO5746FU0FPS9Q+HRPjJfEeYPZoWyjNsBfrPJ+PcQNRyLk6kse9jPN1WvhfH06X32/oVSsT4iRXY1qwuwGY2udlXvm2o8wUKNJaKVQFQWABJ8zp1J1mDpOFDKdGOh/SNKgmOVOVjLRDabOrzcinMjVM3eBb5kiZ/mTmV8RUWo24UJc21AJIJt11lYbSDxXRL+Il1FSj8ueyUVga4vWz5WB1F9fSMYXHG9m0b5GKwnaUxjE4ea1GONrJYRc0zn7ANi3Z9dJ6nynQFLDqB12/hGi/hPGuCV29siHXuPkDYGewYDEBaaAnZQLnykI17bMP2CXJo0rx0VpS0sT4x5cRNDOnOZyWoXGysCw8Nh8zMnnmvNUEEGxB3B2Mpq/BFLXV8o7rXt5TyNbppTnviVTjl5KnPDPLjE8JpimcuYsFNjfc+UzpqTz7NPKt4ZW4ssqWIDIKTkLY5lc3Nv2l06HeWHHuGI2DCDtFO0pO+pufxlLw+j7RwvQat5TS4iqCpXpa036OvKbf2LIIwFLh1Q76S64PUFAVFuxLDWw8Dax79YmtfM1zfU+W56TiuQDPVjshzFclvB5diqTrUZXzZgSGudfM+M5xbFGoVZtwqJ8EXKPwmx5hwS1TnKMHAtmXW4G1x1mMxCWYqQTY935S2L5ydRZ8ZdM2HykXWhQDW/aC/jYj0m7+jhW9nWqnZ2AXxyg3Pq1vhMzwLl+i1mqtm65FuB8TufhaegYOoqqqoAqqLAAWAA6ATPdysEWXqpfZkPhmF/KAaU1cfeHx/WTcNis4194b+PjPM9SUZ7ZFWeeSv4nwBq5ObEPk7XYA07XS9+kY4RwHE0np0KVdGppqEYkMFv0BB8t5fPVCi5ldh6zKx9mWF77sW+bE2E0fpXpYWM/QnvwegUBYCSAZmMLxpaFMms22pO58ez3CXfDeIU69NatJsyNexsRsbHQz26LlZFP38F0XlE687mjYM7eXEiNxPitHDrmquF7hux8lGpmTxfNtavdMKjIehKhntewIGyj136TO8MwlGrV/wCpZ3qN95jsxPuk3JPyHSbHAYFKKlaa2B3nm6j4lVTJxeclcrVHgqaPLtVwWrVO0WzE5iX7rMdiLX06SWvAqaoEzNUCm4VnYLrv2U3k2viUX3nVfNgJVYrjWHH/AKv8lyfUTF/7WZYVbwV+v9Cv4zWWhXT2RCEILhbhdyBodxYSHj+cXS4FNdOpJNz4CUvM3FC7qysTlJAzEAkG39ZXofafatoqjbvMq1lEZWeo1wyM0s5LLiXG6joC5Gc7ACwAPW0yuJq3OUfH9IriePAuxIudAJT/AOIKDuSTroJZptM0spHYwH8VibPa/d18Jb062g8hMkUNSr2Rq7C1/EgazSUFZD2iNBYAa7dSZs1FSjFMnJE23U6ecZxFOmwytcjw0kfE4kLqbk9wneHI9VhcpTXe7EXI8LzPCqcuVwcSbHKOGpLouYfG8br4En3Dm+Go85eHAYa3+soPfnU/KRq1X6uugzBtQxGhF7D4S6FMlLMnx+Z1ReSpwHDKlOslUkWQ3IsdQN9ZtlxtNgXNjl366C/6XmYqY9hkIde0fuqp08ANbSZhaqlRdbd428/OaLFu/CSf0LxOYxr2T4a/jJ1LjlMgHNbwIN5iKpysR06eUUlaea7bF2V5Z6Hh8erC6m4joxMx3BsaASvfqPhLcYqSVjayMl19ZmX4jUHtXtteTjipS8Rf7XTrb1me5bkRlyWfCcRlzNrrZR4k62+Usa+Kt1lOrhQuvug+ptc/j6yFjscCRTzhS9wCT4XMu08WuCUUWT42kGys6g2vqY7QxVFlLCop66G5tt7u+8qMHwCgNXu58TYegkhuW8OzXClfBTZR10E1NxXGSRIr4ujY3dVA7zY/EbiNYahRq6oyt10sTY7X6yfgOXcOgPYz3N+3ZvTSSqVBV7KqFHcBYfKRc17DJGw2CVT7oko4imgJZagC/wDxuR5ggGcq4VSx94HvDMPkDaPDDVcoyV2U9MyIw/AH5yLfk5kXiK32QKgrmAtmW1r94PXwkOi5AFzr1I0j+LqVlQBmpkn7yqQb/wALEiV9AuL52Dd1ltp423mDULL7K5Ez2zNYubnw0H/mRjiMSrF6SgjQZMoY21u17xNZ2t2ACfE2066yRgOD1MSCM+XLY6gNvfqtp3SwcrF19jsVyRW4nXdmFbCBgLZCaTE7a66kay+5b47UWpToiiUpkkEZXAANyTqO+XfLnBDQRg7ZyxvexGwt3mXYpItibDznvQ06jh9GhRwSUe+sXeNr4RU1ZJGN5i4WW7SjUbWmWxDYtyVtWNtLagT0KvxG+gUDz1mdq8EpsQWeqcoIA9qwABN9ltf4zxtV6Nkty7KJbWZynwTENrlC+ZkmlyyxOVqqg2vYb2G58ppBglFveNu93PrrrHVpgbf38ZTGVcf2cnFgzjcmUDZmcluh3/8AqdPlKTivCMPTb2X1kjbshASCTbUjQD4TeVEuCNRcEXG/w8ZU4Xl6hTYtlLMfvOcx9TL/AF4zwpLhEt2ezKVuRUJI9srMO8EsO7Yi3pG15G0AJpvr1BBtuVA6fOa/FcEpvVFW7Kwtex0Ntrggx7EKFBJOnUnS0slq8cQXA3eDzGqxpsaegyErYdMpI/KMFuslccxrVK1Qo1kLaeXf8ZAbNoVYqwIKsNwQQQRMuOSIn6stybXJ8THRQ/dPoY7/AIli/wD3VX4MR+cQ2OxB3xFU/wDNv1ljS8neBX1dh9xv5TLnA8SRaa02cg6aEeOg1G0oPa1NzVc/8j+s3vAMOr4SkzC5INydzZiPymjSYUnglDsoqnEaWpDr/KNJAxWMU6hl8LTW4rhFI/cHpKPG8v0uiAeU3FhTrigwsdZxqYt2T8DGcVwUqSUuPwkNnqpup8xMtunz0QcSyw2KyOCfL+stxi5lWxoO49Z1MfbQGZHS1wQwag4uNPihe/Xvme/xAnYExdP2r7LbxMitNNjay3fG30G8q+N4YlQ+t119JZ8P4awNzL/C8NBFiJ6FNKrX1LIxwVHD+No2RWuCwGvQGaWg1+oP6yDW5Tpscy9k94H4jrEnlisNVcHtZtQR87yFmnb6OOJdCobWH9Y1iK601zObCQsNwvFqoW23XP4+Ij6cq1KtvbN8ATf+aVLTTyc2M6eLUFIzPuCdAdh3y0SqCoZTcEaEbWkOryPTI3e9rA5pX/5ar07BGBA23U/G15KWlljg64FrWxOUayrrYtWNxtt6SPUGKpDtKxA6+8LfjEYXFU6hOYZTe1+n9Jmu07awyDiWfDq1PP8AaLmFjpe2umt/Wazg+Iw9MnJmXNa+bUaX6/GZXDYGne9we7WWtGhbacpxSuEsiPymuq1DluswlbjYpVKlPFq+rswdluhBPZA8rzQYPFugCjUdx8fGW9I06osQD3gzfvhqI7c4ZZlSMrV5ipqmakWqN0RL5vTpOjmit/s4j+Vv0mswvB6CEslJFJ3IUA/KTxRHcIjo0l2xsPOzU4iDc07i21l39Y2vE8apY1KGmltPXYz0w0h3RD4dT0HpJPR1sbEYHh3HlqP7NlKHpfY+G0tzJnF+XEqroLHoeszz8AxdP3KhI8SR+syW6Jp/KRcPBZkRBlG+B4ir5s1wPu3Hd3WtA8Ur0yPbUjbqQPzvaUPTWR9iLi0SuJ8Zo0CFqPZjqAASbdDptM/X5ypvdFV1Buufskr45dj6yRxCvhK7K9WkSyi19Nt7HXWRRxOmVanTo5Rqt1tfQ/wkSyuuOOU8nUkL4RwPCVRmN311N2W566A6Sr5w5eGHIq0QfYmwIuSUbuJOtj0PnLbA8ZRA32QTXYC19BrrF4jjpqKURfeJUjfs2B8razS41yg1jknw0YLBYk0qudqa10OhpvcfFWGx9Zs8FxfhLLdsOKZ7mQsPVSfnaZfiHD2BuiG3df8ACQRgq37DfL9ZVGUorpEFwbevxThi7UkY9y0b/MgCW/LPFqFdWSmgplD7ht7p2IA0755p/h9f9hvUfrLvlXAV6dbORl7JG/fbu8pZG5p5aRJM9HelfpIGIwoJ2naea25v5mP4BywAb3uvj4zRVerHgkpZKqrwwHpIdXggPSbAYcTv1Qd0vOmFfl5T90ekR/lpf2R6TefUx3TowY7pFoGIp8uqOnykyjwMDpNaMJFrhROYBnqPDAOkn4fBW6S2GGEdShO4BBTCyWMN2ZK9lH0p6REFUKccprY3li+HB84hcKeskdI6XJ2EeNASUlECLyQCnxGDTYiUmP5WpVCWAKn9pdD8RsZraq2O0TkkWcPPsTyrWXVHB8CCD6g/lItN8XQuGVreWdf1E9KakI59SUjaVSohL2OOKZ5vh+ZjmVXUG+hto3oZc8J42XrhEWwsb9T/AEmkxHAKL+8it5j84/guDUqfuIB5CQhpFGakjihhkmg1xJAnFp2i7TWTHIkiKnJ0CYkiLtOGANMsjVsIjbqJLYRJEAqX4PS/YHoIj/DaY2US1KxtknMAosTwqmd1HpKXi3Bux9mLEG46eYmxqIOsi10FtJxpNYYPMsUtZLlqRO2o16+HhCniqNgWuPC17TfthQe6RcTwWi26qT/DMr0yfTIbTN4BKVVcyHY210PpLLD4UDbWV+KwRw7FqY7B94AWEucBZkzDYzDfCUHgrkmgFOReCU3LuzEEXsLG4sJL4g4SmWLFfFQCfRtDDlymSme5bMS1zubncgaS3RLMmyUOy6ppHVSKSnHQk9MtGRSixSj6JFhIOEb2UUKck5IkrOAaFKLCR5Vi1S86BjLH1SOCnO5YSOiMs7aLtO2nQN5Z20XaIqIT5QBltTFez0vHUpxy05gETIDJIWIdIumbwgdAnbTonRJA5adtOwgHZy06YQBM4YoRJgCSIkiOGJMAbIiSsdnJwEPFptI3s5NxW0jSLAz7MRJpCPGJhHCvxeCDC0yePp1cIS9IZgdMp9252v4TcNKXj3+i/wDfSQtrU4vIayhPszVpDNZSyi+l7XGtpN4KVCZACMpK6ix7Ol5U8vf6bfxfkJbr73wnm6SbjNoqg8MuUWOCnEU4+J6xaJCRWWKhAOZYnLHDEmcB1B0jwWIpRYkkdO2hadhOg5O2hAQAtCE6IBydtAQgHCJ1VtCdgBAQMBAOwtCdg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http://astanafans.com/wp-content/uploads/2012/11/b46e8f55dcc1aec0003ae972a37e1a44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4" y="858665"/>
            <a:ext cx="504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8" descr="data:image/jpeg;base64,/9j/4AAQSkZJRgABAQAAAQABAAD/2wCEAAkGBxQQEBUUEhQUFRUXGBYVFxUYFxYXGBQZFxgWIBkYGBgYHCggGBwlHBgaIjEjJSkrLi4uFx8zODMsNygtLisBCgoKDgwNFQ8QFCsZFBksNywrLDcrKys3LCw3KysrKysrKywrKysrKysrKysrKysrKysrKysrKysrKysrKysrK//AABEIAKoBKAMBIgACEQEDEQH/xAAcAAEAAwADAQEAAAAAAAAAAAAABgcIAwQFAQL/xABJEAABAwIEAwYBCAYGCQUAAAABAAIDBBEFEiExBgdBEyJRYXGBkQgUIzJSobHBQmJygpLRFTM0Q6KyJTVjZHN0s8LwJFSDo+H/xAAWAQEBAQAAAAAAAAAAAAAAAAAAAQL/xAAWEQEBAQAAAAAAAAAAAAAAAAAAAUH/2gAMAwEAAhEDEQA/ALoREQEREBERAREQEREBERAREQEREBERAREQEREBERAREQEREBERAREQEREBERAREQEREBERAREQEREBERAREQEREBERAREQERefxDiBpaOonaA4xQyygHYljCQD5aIPQSyx1i2P1FVM6aaV7nuJJ7zgBfo0X7oGwAXrcE8R1cVZTtiqJGh0rG5XyO7Ih7gCHtJtYoNXohRARFQHMfmrVGrlgopDFDGTEXBoD3uFw83N7AG4FrbXQX+iyxwhzCq6KpZJJNNNFm+lifI54eCCL94mxF7+oC1FTVDZWNewhzXAOaR1BFwUHKiIgIiICIuKrqWRRukkcGMYC5znGwaBuSUHKiieGcyMMqZRFHVNznQZmvjBPgHPaBfw11UsQEREBERAREQEREBERAREQEREBERAREQEREBdXFaFtTBLC++SVj43W3s9pBt8V2lWfN/mE7Dmimpv7RI27nkX7FhuARr9ckadBa/ggojijBH0FXLTSOa50brEt2IIBB8jYg26XXSw4tE0ec5W52Znb2bmFzbyC5Y3GoqAZ5bGR4zzPzOtmOr3dSr/AMA5PU1JWxVDJnyxsGYRyBpu/TI8ObYEDe1vBBZMMgc0OabtIBB8QRofgv2iICy3zZ4ZdQYjJrmjnLp2ONr99xLmkA9HG11cPM7mU3C7QwBslS4A2OrIRpbOAQcxGoHv657xzG566d01Q8ve7S/QAbNaNmtHgPEoPOWsOWGT+iKTI4uHZ7m+9zmGvgbj2VQ8Fcn5KyKGplnibE/JIGNu9zmaEhxFgw9La2WhI2BoAaAABYAbADYIP0iIgIiICqf5RNU9tFTsbmDHyuzkEgHK3utd43uTr9lepxbzdo6GR0MbX1ErdHZC0RtIOrS8nUjyBVecd81mYnROpxShhc5pzucHZMpvdtgLO6X8CUFXK/8AkFxNLUwy0szi7sAx0bjqcji4FpPgCBb9q3RUCVoTkHgM1NSyyzRBgnLHRuN+0LW5hZzSO63qNdcx9wtNERAREQEREBERAREQEREBERARF4XG/EQw2hlqSMxaMrG/ae7RgPlfU+QKD3bIsf1/FNZNI6SSqnzOJJtI9oF+gaDZo8gpZyz43r2V0EAmdNHLIxjo5XF4Ac4XLXON2uAv1t5FBpRERAWROOMYdW4hUTON80jg3yYw5WDy7oC12W308dPisYYnTmKeWM7skew+rXEfkg6y1HyfxZ1VhEJe7M+PNCSTc9w92/7pasuLQHydZSaGoadhPcepY2/4BBbC+PcACTsASfQL6uOpjzMc37TXD4ghBj/inEjVVtRO437SV7gf1bnKPZoA9l5a5q2n7KR7Duxzmn90kfkuFBdnydsc/tFG4npPGNSANGyW6DUsPv6q7Fl/ktX9jjMF9pBJEf3mEt/xNatQICIiAoJzk4ndQYcRGSJZyYWuBsWAtJe4edtP3lO1nz5Q2JF9fDB+jFDm2/SlJv6izW/egqolERBoHkzwrRT4Wyaalhlkc+UOdIwPJDXWAAdcDQdFarGBoAAAAAAA0AA2AHRRLlLRCHBqUNv32GQ38XuJPspegIiICIiAiIgIiICIiAiIgIiICj3HvDv9JUEtODZxAfGdNHs1be/QnQ+RUhRBjLFsMlpZXRTxujkabOa7ce40I8wvT4GdK3EaY04aZRKwsDjYO1sQfUEqxuf+P00zoqVl3TwOLnuAGVoc0dwncu2NhsvR5FcP0U9OKox3qoZXtzFzu7cAsIaDbY2vbxQXGiIgLIPG0gfiVYWtDR84m0Hk8gn3391rqpqGxMc95AawFxJNgABc6lYxrZ+0le/Xvuc7XfvEn80HCrt+Txj7A2aicLPLjOw/bFmtc3bcWB87nwVJKTYZhFVS08GKQatbMRcBxMbo7H6S36Dhcb+XVBrJAo/wXxZDidM2WNzQ+w7WK/ejd1Ft8t9j1CkCDHnFcOSvqm/ZqJh8JHLylKuaFAIMWqm5w8ukdKbAgMMpLwzXchrhc+KiqDt4TVugnilbfMx7HixI2cDuFsxrri/jqsfcKMhdW04qLdiZWB9zlGW/U9AthDyQEREBZV5s1vb4zVuBuA9sY3/u2NbpfzBPutVLJfMeVr8WrCwkjtnb6nSwP3goI2gCL2+CcIbXYhT0zyWskkDXEWBygEmxOxIFvdBoXlFxLFW4fHG0ZZKdjIXsv0a0Brx5OsfQghThUBj3LzEMEqBV4c50sbToWAmRjTfuyMA77bWuR8ArI4C5kU+JtDHkQ1IsHROIAedf6ok97bbcIJuiIgIiICIiAiIgIiICIvzI8NaSdgCT6AXKD9Is/wCO88Kt7z81jiiYDoXDO8+ZubBcPDHNjEJa+nbNLGYnyMje3IxjcrnAF19wdfFBoZdHHK8U1LNMf7qKST+FpI+9d5QrnJWOiwWpLSLuyRn0e9ocPggzBUTuke573FznEuc46lxJuSfO6tH5PWJFlfLBc5ZYS62ts0ZBBt+ySqqXrcKY06grIalgzGNwJb9puzm+4J+5BsJF5vDuORV9NHUQG7Hi9iRmYerHWOjh1XpIKi59Y/MyBlNEHtZISZXbZ2ty2aOuS51OgOwvY2oeaJzDZwLTpoRYi4uNPQrW+PcJ09bIx82bu2u1psJLXsH6XIALhYEfXcs884qTssZqR0cY3jyzRt0QQtaS5J0YfgYZI0Fkj5xY2Ic0mx09jv4LNq01yN/1LD+3N/1CgpaPC58KxYsY+WMRTOjEzLXyDKb2Is7uPYS0jW9lp/D3vdEwyhgeQM2QksJ8Wki9jv5X6rzMZ4VpqvMZY9XZruaS1xzMa0m/jZjLfsBexFGGtDWiwAAA8ANggylzQzf0xWZt+2d8LC33WUXUx5wvBxurt9qMe4ijB+8FQ5AV18pOZxvHRVrrg2ZDOSSbkgNjf5dA70BVKKyMB5eSYtSUstPkjOWVk8jycrnMlsyzWgnPkOvQ5Qg0gi6WCUjoKaGKR/aPjjjY5+vfc1oBdrrqQu6gBZG4/pjFilW07iZ5/iN/zWuVlznNb+nKuwt/U38z2EVyghS72BYgaWqhnadYpGSadcrgSPcXXRQINt0swkY17dnNDh6OAIVR85eXZltXUTA2WMEzMbZmZrdRI21u+3r1I9FO+Wlb22E0b73PYsYfVgyn8FIqiFsjXMeLtcC1wOxBFiPggq7klxdUV8EkVQHP7HLlqDfvgj6jj1cN77kEX8SXPyXiaxmIsYA1ra6VrWjZoAAAHsAiCxkREBERAREQEREBdXFKUzQSxBxaXsewOBsWlzSLg9N12kQY3xzBpqKZ0M7Cx7CQR0NurTs4eYXDhdSYZ4pQ3MY5GPy/ayuBt72srV+UJxA2SeKjZY9j9JIbC4e8DK2+4s03I/WC+ch8JoaoyieESVMTmyMLyS0R921m3sSHg3JH6QQXtTSF7GuLcpc0OLfski5Htsq55+tmdhbRE1zmdq10xAJysa11i63TNb4KylG+ZMRdhFYAbfQvO9the33IMlle5wPh3znEaWJzQ9r5WB7TsWXBffyy3Xhqc8mcZFLi0Wa2WYGAkkAAvtlP8QA90EgxWoqeFa98VI4SwVDRIxkoJGhI6Ed4bX6i11d+A1rqinjleIwXi/0bnOaR0N3NaQfEEaG46JiWCw1L2PlZmdHfKbkWuWkjTfVo+/xXbhibEwNbZrGiw8GgDxP4oOVZz+UDE0Yq0tPedBGXi2xDngG/W4A+CnXHfOGGlvFRZKiXrJe8MZ08P6w77G3mqM4gxyevndPUvzyHS9gAGjZoA2AQeYtRcmRbBKb/AOX/AKr1l0hac5IPJwWC/R0wHp2jkE8RF0cerhT0s8x07OKR/h9VpI+9BlTj+s7fFKx+4M8gB8Q1xaPuaF4C/c0pe4ucbucS4nxJ1J+JUt5VcPfP8RbGRdjGPleLXuALAfxOCCHkK9/k54mXQVNOf0Hslb6SCzvvYPiVRtXAY5HsO7HOafVpI/JWr8nRx+e1I1ymAE+FxI234lBfyIiAslcxa4VGK1cjb2MrgL79yzf+1asxOsEEMkrjYRsc8/uglYzmlL3Fx3cS4+pN0H4RSnl1w8K+qkY4EtZBPKd92ssz/ER8FFUGk/k+VnaYSWH+6nkZ7EMcPvcfgrOVO/Jtk/8ASVTfCZh+LP8A8VxoKx5QP7+KDwr5j8Sf5L6uPlBpNiw/36T8XogshERAReTScT0c0hjiqoHvbYFrZGk3JAA317xA06lesgL8ukA3IHqQFx1lSIo3yOvlY1zzbezQSbeeiyDxDjclbUyTyucS9znAXNmNJJDQOgAQbERUJyU46nFUyhne6SKQFsWY3MTgHOsDa5B2sTpYWVrcX8c0mFj6d95Da0LLOkIN9S24yt0Opsgkq8rinGBQ0c1Q4E9mwuAHU7NHxIUc4O5oUeJz9gwSRSEXY2XL9Ja9w0tJ1AF7FeRz8zsw9r2SStDpGQvjDvo3sIe67m23u0aoM/19dJUSOllcXyPcXOcTckn/AM+5Wj8nSnca2okt3BBkJ/WdIwgfBpVTBa74OwaGgoooobBuVry+9+0e8Al9zvfp5WQe4oDzylLcGls7Lmkiad+8M2rR8L+gK6PHvNuCja6KjLaiotbMDeKI3/SI+ud9B4alU1/pLHJjbtqp/wBY9I22+DGb+SCNNYXHQE6EmwvoNyfQL9QTGNwe0kOaQ4HqC03B+IWmuWfADMNpXCZrJJ5h9NcBzWtN/om33Gpv4/BZ54giFLiE7YHAiKd/ZkdMj+7v4beyDW2GVgngjlAsJI2SWPTM0HX4rPfNDmXLXSSU9O4x0rS5hsSHT20JfY/UPRvUb+AlPP2vq2Q02Vz46eVp7VgsLSCxDXuHkTYbd0qlKKjkmeGRMdI87NaC5x9gg44YXSODWNLnHQNaCST4ADdXDwvykFPTSVeJfWZFJI2nBBDcrCQZSNz+qPDfopvyu4AZhkIklaHVbwC92/ZA/wB2zw8z1Pkvb5hy5MJrSf8A28rf42lv/cgyRdah5Lkf0JTW/wBrf17V6y8tOckY7YLB5umP/wBjv5IJ4q7564q6DCixpsZ5GxHfVtnOcP8ACPirEVHfKNxAmSkp+ga+U6/aIaNPRp180FMK+/k5YLkgqKt28jhCz9mPVxHq5wH7ipXh7CH1tVFTxWzyuygnYbkk+QAJ9lrrhrA46Cljp4RZkYtfq4k3c4+ZJJQZY5kUXYYtWM/2z3j0k74+5ymHyd5wMRmaTq6ndYeOV7CfuX6+UPhPZYhFOBYTxWOm74zY++Ut+CiHLLEPm+LUj7kAytjd5iTu2Pu4fBBrFERBBOdleYcGmANjI6OIfvOu7/C0rMRV/wDyi6kiip2DZ0xcf3GG3+ZUC0Emw3OiC9uQuEhmG1lSR3pC6Np/UjZfT95x/hVDhbDwTCRS4ZHTs/Qp8vq4s7x9zcrHgQX38mv+z1n/ABIv8rlc6pb5NbT2NYemeIW9Gv8A5q6UFWcov7XjH/OO/wA0q+Ll5Vj/ANbjH/Nn8ZF9QWKupUPima6IyNOcFpDXgOIIsbZTe+vRV9z5x2WmoGRRHL84c5kjv1GtuW36XuPYFZ1a6xuNCNQRuPRB38ZpPmlVLE19zFI5okY7fKdCCOunxWhuXHMaCspo2VM0UdSLsLCcoeG2s4F2mo6X3us0vcSbk3J1J8Seq+BBtUFrm9HNPoQR19VmXmnwK7C587Dmp5nOMZ0BYdSYyB4DY+CmXydoqi9Q4lwprNABBymW+7PQXvbxC83H3y8RY8KZrSKene6N2ugjjfaSQnoXkZR7eaCq6GskgkbJE9zHsN2uabFp8QV8q6p8zy+V7nvdqXOJc4+pK0PjPI+imkzxSS07esbbOb7ZtQqx5k8BxYZU0sEMkjzMNXPA3Lw0WA9dkEd4EnczFKNzb3+cQjTezntBHuCR7rTHMKSlbh0/z0s7ItIGa5vJY5MoGua+1vBZz4n4aqsCrGZnNzNcJIZW2IdkIIdlNyCDbRw+KnvNzFRWjCqeSSOPtWRzzPOgi7UNGY9LfXPsgqaPCpjA6cRu7FrmsdJbuhzr2F+uysTHIqutwGjqopJOzpWuhmiaSAOzJDZtDd3dIBPTy1Xt87sIFPhlCym1poXObp3hdzRleXDx72vi5WdwdhjYsLpoCGlvYMDwBo7OwZr+tz8UFN8j+EqSuM0tSO1dC5lojbsyHh1nOb+lqDptor9pqVkTcsbGsb9lrQ0fAKIcEcv2YVVVEsMznRTBrWwkf1YBvq/Mc9tQNBoeqmiAFknA8NNVi8cB1z1VnX17oku/17oK1jVVLImOkkcGsYC5zibBoG5JOyzDy6ximgxgVNU7LGDK4Ps4gOdfKbNB01QX/wAxcFNdhlRCxoc8tzRjT67CCLX2OlvdURyVe5mMwgMaSRI12bQsFu85v6wta3mVozCcap6tuammjmAtcscHZb7XA1HuvFh4CpY8SFfGHMks67G6Mc928hHQ73A0JN0EpUR5s1HZ4NV3/SYGfxOaFLlAud9QGYNKDbvviYPd1/wBQZkWo+TY/wBC0vpJ/wBV6y6phwZzFq8MDI2OD6cPL3QkAZs31gH2Jb46dUGp1m3n5Pmxcj7EMTT75nf9y0Bw3ivzykhqDGY+1YH5Cblt/OwuOoNtiFl7mTUSSYtWGYWcJnNA27jdI9PNgafdBLPk9Yb2uJvlNvoYnEDrmkOUEe2b4rR4WR+XPFn9E1oqCwyNLHRuYHZTZ1jcEixItstB8C8yKbF5HxQxzRvY3OQ8NsW3A0LXHYkb236oOLnJw78+wuTI0OlhtNHpr3SM7R6svp4gLLbHFpBBII1BGhBGxBGxW3XNuFmvmXy1lpq5raKCWSGYXYGgvLXj67D4DqL6WPkgs/lnx/FX0jRPIyOePLG7PI0dsQ3SRtyCb2187qX0eNU80roop4pJGjM5jHtcQPEgFUbgfI6qmjDqmaOmJ2Zl7V4/as4NB9CVZXL7lvDhLnSZ3TTubkMhbkDWki4a0E2vYaknZBC/lIVJtRx20PbPv6ZB+apWCTK5rvAg/Aq4PlIMPb0ZvoY5R7hzL/iFTwjNr2NvGxsg2tTd+JvgWD72hYvxKn7KaSM6Fj3t/hcQr/4K5wxVL6ekNNM2RwbHmaWvaCG79DbS+2ir7mrwpVOxioMNPK9sjmPYWMc5pzMbfUC1810Eu+TVMclazoHQuHqRID/lCu1Zd4dnxjAwZGU8zInEGRskRMbj0vpdpt1CujllxrUYq2R01IYGNtklBdkkJvdozAajxBO6DzeWDctfjI/3v8TIvi+8tv8AWWNf80PxkRBIuN8BjrqbspWB7Q4O/WbYHVjt2nX4XUCpOWlFGdIi8n7bi74BW8vgaPAIKim5Z0Tt4S39l7h+a+wctqJn9zm/ac4/mrYfTNJuRr7oyna3ZoQeBTUcklN2FO8UYaLNdDEzQa6Brhlbr4b+S6fBPDjcHMrCXSCaQyGdwGfWwAcQPU+pKmAC45oQ/R2yD9vr426Fw/H8FWPEnBZqcQiq31j5TG9j2NLG5I2tfmyBt9r21vcqx/mLPD7yvnzFnh95QQLi3gukxCYv7Nxe51y8OcHHplu4nu67WCkGKYbSRinjmpIZRkbAx8jWOyBoFmEuBNl77KNjTcDUeZXVx7J2Du0ZnHQeDjcA+VkEZ5l4RFLhgpmnsWlzMjIwAzu62ta2Ub6WXLy1wOsooHMq6oVEZymAd4lrLA6ufqPDLqBbfovNc+R0bY3OuwWsDaw9+m6mBwjNAyIyPADbHKfreWvRB3aesjkLgx7XFv1rG9v/ACy514VHhUtKCIXMe0m5a5uUn0cCv3NjMkQvLTuaNszXAi6DuY7hwqqWaAmwljfHcbjMCLqiMP5VMml7ITPzd7fKAMu+wN1fNFikUou1wBGpadCPZQuG8dVnjdf6TQ7XaXfgQUHPy85fMwcyv7QyOeA3MdA1rbk6WA9/JSekxqOWXs2XOhObYaeuq5MXpXysysc1oP1rj6w8L9FFY2yU0l7ZXajUaEX19R6IJwo7x7gUVdRPjnBLWkSCxsQ5twNfRxXbpMfY7R4LD47t+PRd6otLC8NIIc1wuNehQUvTcC0bP7rN+25x/kpPw3yyp2OZO1kY1DhmBktY3Fg7Rc/ZKaYECKeO/gfhc2+5Ud2NtgBvbrYD7hsoFxdhEYqi8xsJeA4ktaSTtuRfop+vI4lo+0iDhuw39uv8/ZQRTh7BKWebJPDG8WJaxzGlpI8bjeynWFYJT0t/m8EMN9+zY1l/Ww1UFjBaQQSCNQeoKmfD+JGZhDz327/rDofyQdnF8RbTxlx1OzW/aP8AJQCqrJZ5MznOLtAA0kAeTQF6fENQZZ3eDbtb7bn4rl4Yow6UuP6AuPU/+FUd/C8LqA36Soe3waLOsLdS7Yr1aSB7L5pDIOl2gEe43+C7KKCL8cU2YROIuAXDa41sfyUUFMDpYa6bBWFj9IZYCBqWkOHtv911CjErBN8O4epYLPjp4GPAHfbGwO23uBdQfEqp00r5DcXOgBOgGg+4fiplgOJGWJzHnvtB/ebbf1UOESD1uF8KZUZzLmcGloAzEDW+469FLaHDY4L9kwNvva68bgxlmyerfwKkqlEP4VwaOGqr5mF+aabvAm7bi5uBbTdF6eCDvVH/ABnIg9RERAREQEREBERAXHPEHtLXbEWXIiCL1eFGM+IOx/n5r1cEzhpB1b0v08h5Lt131D7fiuPDjoUHcXTxdjTC8O8NNeo2+9dxdPFh9E72/FBEfm672D0DXyjPsO9bxItYIVy0hs8WVwSKWpawgONifX8l+3sDhYgEeBF118O+pfqSbnqfUrtKDzZ8EidsC0/q7fArx62kNO+zHHUXuNDvsbKVLwsb/rB+yPzVHjdmpVhDMsLBvpf4klR1SLCD9C33/EpR3F8IuvqKCH11Lkkc0bA6eh1H3FfKWR0bg5uhF/e69PG/6390fiV0FR1TEve4dpi0Of8Aa0HtuV5a92E2ZFbS+9tLoPQREUBRDEqMRyuaBpe49Cpeo9jX9cfQKweVFdhu3Q2I9iLFfnsl2V8KokPDNPliJP6Tr+wC9ddfDR9Cz9kfguwVkeNg7bdr5yu/JFy4X9V//Ef+SIP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6" name="Picture 20" descr="http://reactor.inform.kz/fileman/Uploads/miss/9ebd2af4f091abbbdbf656c78d527b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75" y="3797420"/>
            <a:ext cx="4734629" cy="27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6165"/>
            <a:ext cx="1747418" cy="16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2687" y="1549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«</a:t>
            </a:r>
            <a:r>
              <a:rPr lang="ru-RU" sz="2400" b="1" i="1" dirty="0" err="1">
                <a:solidFill>
                  <a:srgbClr val="0000FF"/>
                </a:solidFill>
                <a:cs typeface="Aharoni" panose="02010803020104030203" pitchFamily="2" charset="-79"/>
              </a:rPr>
              <a:t>Адамның</a:t>
            </a:r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cs typeface="Aharoni" panose="02010803020104030203" pitchFamily="2" charset="-79"/>
              </a:rPr>
              <a:t>ұлылығы</a:t>
            </a:r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 - </a:t>
            </a:r>
            <a:endParaRPr lang="ru-RU" sz="2400" b="1" dirty="0">
              <a:solidFill>
                <a:srgbClr val="0000FF"/>
              </a:solidFill>
              <a:cs typeface="Aharoni" panose="02010803020104030203" pitchFamily="2" charset="-79"/>
            </a:endParaRPr>
          </a:p>
          <a:p>
            <a:pPr algn="ctr"/>
            <a:r>
              <a:rPr lang="ru-RU" sz="2400" b="1" i="1" dirty="0" err="1">
                <a:solidFill>
                  <a:srgbClr val="0000FF"/>
                </a:solidFill>
                <a:cs typeface="Aharoni" panose="02010803020104030203" pitchFamily="2" charset="-79"/>
              </a:rPr>
              <a:t>оның</a:t>
            </a:r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cs typeface="Aharoni" panose="02010803020104030203" pitchFamily="2" charset="-79"/>
              </a:rPr>
              <a:t>ойлау</a:t>
            </a:r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cs typeface="Aharoni" panose="02010803020104030203" pitchFamily="2" charset="-79"/>
              </a:rPr>
              <a:t>қабілетінде</a:t>
            </a:r>
            <a:r>
              <a:rPr lang="ru-RU" sz="2400" b="1" i="1" dirty="0">
                <a:solidFill>
                  <a:srgbClr val="0000FF"/>
                </a:solidFill>
                <a:cs typeface="Aharoni" panose="02010803020104030203" pitchFamily="2" charset="-79"/>
              </a:rPr>
              <a:t>»</a:t>
            </a:r>
            <a:endParaRPr lang="ru-RU" sz="2400" b="1" dirty="0">
              <a:solidFill>
                <a:srgbClr val="0000FF"/>
              </a:solidFill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72815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АЛГЕБРА             </a:t>
            </a:r>
          </a:p>
          <a:p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Сыныбы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9 «А»</a:t>
            </a:r>
          </a:p>
          <a:p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09.02.17 ЖЫЛ   </a:t>
            </a:r>
            <a:endParaRPr lang="ru-RU" sz="36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Арифметикалық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прогрессиялар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тарауына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шығару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kk-KZ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Пән мұғалімі:  Шерғозы Ф.М.</a:t>
            </a:r>
            <a:endParaRPr lang="ru-RU" sz="2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54868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Сабақ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мақсаты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</a:rPr>
              <a:t>1.Білімділік: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Арифметикалық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геометриялық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прогрессиялардың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қасиеттерін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ерекшеліктері</a:t>
            </a:r>
            <a:r>
              <a:rPr lang="ru-RU" sz="2400" b="1" dirty="0">
                <a:solidFill>
                  <a:srgbClr val="0000FF"/>
                </a:solidFill>
              </a:rPr>
              <a:t> мен </a:t>
            </a:r>
            <a:r>
              <a:rPr lang="ru-RU" sz="2400" b="1" dirty="0" err="1">
                <a:solidFill>
                  <a:srgbClr val="0000FF"/>
                </a:solidFill>
              </a:rPr>
              <a:t>ұқсастықтарын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формулаларын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жүйелі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меңгерте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отырып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есептер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шығаруда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дұрыс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қолдана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алуға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үйрету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</a:p>
          <a:p>
            <a:r>
              <a:rPr lang="ru-RU" sz="2400" b="1" i="1" u="sng" dirty="0">
                <a:solidFill>
                  <a:srgbClr val="C00000"/>
                </a:solidFill>
              </a:rPr>
              <a:t>2. </a:t>
            </a:r>
            <a:r>
              <a:rPr lang="ru-RU" sz="2400" b="1" i="1" u="sng" dirty="0" err="1">
                <a:solidFill>
                  <a:srgbClr val="C00000"/>
                </a:solidFill>
              </a:rPr>
              <a:t>Дамытушылық</a:t>
            </a:r>
            <a:r>
              <a:rPr lang="ru-RU" sz="2400" b="1" i="1" u="sng" dirty="0">
                <a:solidFill>
                  <a:srgbClr val="C00000"/>
                </a:solidFill>
              </a:rPr>
              <a:t>: </a:t>
            </a:r>
            <a:r>
              <a:rPr lang="ru-RU" sz="2400" b="1" dirty="0" err="1">
                <a:solidFill>
                  <a:srgbClr val="0000FF"/>
                </a:solidFill>
              </a:rPr>
              <a:t>Оқушылардың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сыни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тұрғыдан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ойлауын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есте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сақтау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елестету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қабілеттерін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танымын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дамыту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</a:p>
          <a:p>
            <a:r>
              <a:rPr lang="ru-RU" sz="2400" b="1" i="1" u="sng" dirty="0">
                <a:solidFill>
                  <a:srgbClr val="C00000"/>
                </a:solidFill>
              </a:rPr>
              <a:t>3. </a:t>
            </a:r>
            <a:r>
              <a:rPr lang="ru-RU" sz="2400" b="1" i="1" u="sng" dirty="0" err="1">
                <a:solidFill>
                  <a:srgbClr val="C00000"/>
                </a:solidFill>
              </a:rPr>
              <a:t>Тәрбиелілік</a:t>
            </a:r>
            <a:r>
              <a:rPr lang="ru-RU" sz="2400" b="1" i="1" u="sng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Оқушылардың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белсенділігін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арттыру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өз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бетінше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оқуға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ізденуге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тәрбиелеу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және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топттық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жұмыс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арқылы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ұйымшылдыққа</a:t>
            </a:r>
            <a:r>
              <a:rPr lang="ru-RU" sz="2400" b="1" dirty="0">
                <a:solidFill>
                  <a:srgbClr val="0000FF"/>
                </a:solidFill>
              </a:rPr>
              <a:t>, </a:t>
            </a:r>
            <a:r>
              <a:rPr lang="ru-RU" sz="2400" b="1" dirty="0" err="1">
                <a:solidFill>
                  <a:srgbClr val="0000FF"/>
                </a:solidFill>
              </a:rPr>
              <a:t>ынтымақтастыққа</a:t>
            </a:r>
            <a:r>
              <a:rPr lang="ru-RU" sz="2400" b="1" dirty="0">
                <a:solidFill>
                  <a:srgbClr val="0000FF"/>
                </a:solidFill>
              </a:rPr>
              <a:t> </a:t>
            </a:r>
            <a:r>
              <a:rPr lang="ru-RU" sz="2400" b="1" dirty="0" err="1">
                <a:solidFill>
                  <a:srgbClr val="0000FF"/>
                </a:solidFill>
              </a:rPr>
              <a:t>тәрбиелеу</a:t>
            </a:r>
            <a:r>
              <a:rPr lang="ru-RU" sz="2400" b="1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6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 </a:t>
            </a:r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 ТЕКСЕРУ</a:t>
            </a:r>
            <a:endParaRPr lang="kk-KZ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балл</a:t>
            </a:r>
          </a:p>
          <a:p>
            <a:pPr algn="ctr"/>
            <a:endParaRPr lang="kk-K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73774"/>
            <a:ext cx="80880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Өткенді қайталау: 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1).Сандар тізбегі дегеніміз не? 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2).Арифметикалық прогрессия дегеніміз не? 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3).Геометриялық прогрессия дегеніміз не? 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4).Арифметикалық прогрессияның қасиеті. 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5).Геометриялық прогрессияның қасиеті. </a:t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969882"/>
              </p:ext>
            </p:extLst>
          </p:nvPr>
        </p:nvGraphicFramePr>
        <p:xfrm>
          <a:off x="323530" y="908720"/>
          <a:ext cx="8568937" cy="5437255"/>
        </p:xfrm>
        <a:graphic>
          <a:graphicData uri="http://schemas.openxmlformats.org/drawingml/2006/table">
            <a:tbl>
              <a:tblPr firstRow="1" firstCol="1" bandRow="1"/>
              <a:tblGrid>
                <a:gridCol w="2174617"/>
                <a:gridCol w="80371"/>
                <a:gridCol w="102182"/>
                <a:gridCol w="799813"/>
                <a:gridCol w="606349"/>
                <a:gridCol w="269114"/>
                <a:gridCol w="95992"/>
                <a:gridCol w="547660"/>
                <a:gridCol w="182553"/>
                <a:gridCol w="182553"/>
                <a:gridCol w="575418"/>
                <a:gridCol w="171178"/>
                <a:gridCol w="977161"/>
                <a:gridCol w="746889"/>
                <a:gridCol w="182553"/>
                <a:gridCol w="874534"/>
              </a:tblGrid>
              <a:tr h="10563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Формулалары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Прогрессиялар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Айырымын анықтау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ші мүшесінің 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Алғашқы n мүшесінің қосындысын анықтау 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kk-KZ" sz="1100" b="1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мүшесі белгілі болғанда қосындыны анықтау формуласы 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Қорытынды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Арифметикалық прогрессия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13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Формулалары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Прогрессиялар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Еселігін  анықтау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n-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ші мүшесінің 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Алғашқы n мүшесінің қосындысының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q&gt;1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Алғашқы n мүшесінің қосындысының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q&lt;1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Алғашқы n мүшесінің қосындысының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q=1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Шексіз кемімелі геометриялық прогрессияның  қосындысын анықтау формуласы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Қорытынды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балл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Геометриялық прогрессия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17" marR="37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4046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</a:rPr>
              <a:t>Әрбір дұрыс формулаға 1 балл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728912" y="5301208"/>
          <a:ext cx="690959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Формула" r:id="rId3" imgW="520560" imgH="495000" progId="Equation.3">
                  <p:embed/>
                </p:oleObj>
              </mc:Choice>
              <mc:Fallback>
                <p:oleObj name="Формула" r:id="rId3" imgW="520560" imgH="495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2" y="5301208"/>
                        <a:ext cx="690959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627784" y="2636912"/>
          <a:ext cx="791691" cy="36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Формула" r:id="rId5" imgW="774360" imgH="228600" progId="Equation.3">
                  <p:embed/>
                </p:oleObj>
              </mc:Choice>
              <mc:Fallback>
                <p:oleObj name="Формула" r:id="rId5" imgW="774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636912"/>
                        <a:ext cx="791691" cy="36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491880" y="5589240"/>
          <a:ext cx="903358" cy="283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Формула" r:id="rId7" imgW="774360" imgH="241200" progId="Equation.3">
                  <p:embed/>
                </p:oleObj>
              </mc:Choice>
              <mc:Fallback>
                <p:oleObj name="Формула" r:id="rId7" imgW="7743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589240"/>
                        <a:ext cx="903358" cy="2833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355976" y="5589240"/>
          <a:ext cx="833683" cy="40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Формула" r:id="rId9" imgW="927000" imgH="444240" progId="Equation.3">
                  <p:embed/>
                </p:oleObj>
              </mc:Choice>
              <mc:Fallback>
                <p:oleObj name="Формула" r:id="rId9" imgW="92700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589240"/>
                        <a:ext cx="833683" cy="401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220072" y="5589240"/>
          <a:ext cx="8334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Формула" r:id="rId11" imgW="927000" imgH="444240" progId="Equation.3">
                  <p:embed/>
                </p:oleObj>
              </mc:Choice>
              <mc:Fallback>
                <p:oleObj name="Формула" r:id="rId11" imgW="92700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589240"/>
                        <a:ext cx="83343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261100" y="5703888"/>
          <a:ext cx="47942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Формула" r:id="rId13" imgW="533160" imgH="228600" progId="Equation.3">
                  <p:embed/>
                </p:oleObj>
              </mc:Choice>
              <mc:Fallback>
                <p:oleObj name="Формула" r:id="rId13" imgW="5331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5703888"/>
                        <a:ext cx="47942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7223125" y="5600700"/>
          <a:ext cx="5715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Формула" r:id="rId15" imgW="634680" imgH="419040" progId="Equation.3">
                  <p:embed/>
                </p:oleObj>
              </mc:Choice>
              <mc:Fallback>
                <p:oleObj name="Формула" r:id="rId15" imgW="63468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5600700"/>
                        <a:ext cx="5715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491880" y="2636912"/>
          <a:ext cx="951766" cy="2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" name="Формула" r:id="rId17" imgW="1054080" imgH="228600" progId="Equation.3">
                  <p:embed/>
                </p:oleObj>
              </mc:Choice>
              <mc:Fallback>
                <p:oleObj name="Формула" r:id="rId17" imgW="10540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636912"/>
                        <a:ext cx="951766" cy="216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4547753" y="2636912"/>
          <a:ext cx="1237633" cy="36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2" name="Формула" r:id="rId19" imgW="1358640" imgH="393480" progId="Equation.3">
                  <p:embed/>
                </p:oleObj>
              </mc:Choice>
              <mc:Fallback>
                <p:oleObj name="Формула" r:id="rId19" imgW="13586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753" y="2636912"/>
                        <a:ext cx="1237633" cy="3600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6264275" y="2565400"/>
          <a:ext cx="8778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Формула" r:id="rId21" imgW="965160" imgH="393480" progId="Equation.3">
                  <p:embed/>
                </p:oleObj>
              </mc:Choice>
              <mc:Fallback>
                <p:oleObj name="Формула" r:id="rId21" imgW="9651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275" y="2565400"/>
                        <a:ext cx="8778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27784" y="2492896"/>
            <a:ext cx="56886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5373216"/>
            <a:ext cx="56886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7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3933" y="118646"/>
            <a:ext cx="8143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Сәйкестендіру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тесті</a:t>
            </a:r>
            <a:r>
              <a:rPr lang="ru-RU" sz="2000" b="1" dirty="0" smtClean="0"/>
              <a:t>.</a:t>
            </a:r>
          </a:p>
          <a:p>
            <a:pPr algn="ctr"/>
            <a:endParaRPr lang="ru-RU" b="1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537641"/>
              </p:ext>
            </p:extLst>
          </p:nvPr>
        </p:nvGraphicFramePr>
        <p:xfrm>
          <a:off x="680764" y="656428"/>
          <a:ext cx="8072494" cy="58689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29024"/>
                <a:gridCol w="4643470"/>
              </a:tblGrid>
              <a:tr h="649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 прогрессияның </a:t>
                      </a:r>
                      <a:r>
                        <a:rPr lang="en-US" b="1" dirty="0" smtClean="0"/>
                        <a:t> n</a:t>
                      </a:r>
                      <a:r>
                        <a:rPr lang="kk-KZ" b="1" dirty="0" smtClean="0"/>
                        <a:t>-ші мүшесінің</a:t>
                      </a:r>
                      <a:r>
                        <a:rPr lang="kk-KZ" b="1" baseline="0" dirty="0" smtClean="0"/>
                        <a:t> формуласы</a:t>
                      </a:r>
                      <a:endParaRPr lang="ru-RU" b="1" dirty="0"/>
                    </a:p>
                  </a:txBody>
                  <a:tcPr/>
                </a:tc>
              </a:tr>
              <a:tr h="649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 прогрессияның</a:t>
                      </a:r>
                      <a:r>
                        <a:rPr lang="kk-KZ" b="1" baseline="0" dirty="0" smtClean="0"/>
                        <a:t> негізгі қасиеті</a:t>
                      </a:r>
                      <a:endParaRPr lang="ru-RU" b="1" dirty="0"/>
                    </a:p>
                  </a:txBody>
                  <a:tcPr/>
                </a:tc>
              </a:tr>
              <a:tr h="8865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 прогрессияның алғашқы </a:t>
                      </a:r>
                      <a:r>
                        <a:rPr lang="en-US" b="1" dirty="0" smtClean="0"/>
                        <a:t>n</a:t>
                      </a:r>
                      <a:r>
                        <a:rPr lang="ru-RU" b="1" baseline="0" dirty="0" smtClean="0"/>
                        <a:t> м</a:t>
                      </a:r>
                      <a:r>
                        <a:rPr lang="kk-KZ" b="1" baseline="0" dirty="0" smtClean="0"/>
                        <a:t>үшелерінің қосындысының формуласы</a:t>
                      </a:r>
                      <a:endParaRPr lang="ru-RU" b="1" dirty="0"/>
                    </a:p>
                  </a:txBody>
                  <a:tcPr/>
                </a:tc>
              </a:tr>
              <a:tr h="649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 прогрессияның негізгі қасиеті</a:t>
                      </a:r>
                      <a:endParaRPr lang="ru-RU" b="1" dirty="0"/>
                    </a:p>
                  </a:txBody>
                  <a:tcPr/>
                </a:tc>
              </a:tr>
              <a:tr h="6493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</a:t>
                      </a:r>
                      <a:r>
                        <a:rPr lang="kk-KZ" b="1" baseline="0" dirty="0" smtClean="0"/>
                        <a:t> прогрессияның анықтамасы</a:t>
                      </a:r>
                      <a:endParaRPr lang="ru-RU" b="1" dirty="0"/>
                    </a:p>
                  </a:txBody>
                  <a:tcPr/>
                </a:tc>
              </a:tr>
              <a:tr h="886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/>
                        <a:t>геометриялық прогрессияның алғашқы </a:t>
                      </a:r>
                      <a:r>
                        <a:rPr lang="en-US" b="1" dirty="0" smtClean="0"/>
                        <a:t>n</a:t>
                      </a:r>
                      <a:r>
                        <a:rPr lang="ru-RU" b="1" baseline="0" dirty="0" smtClean="0"/>
                        <a:t> м</a:t>
                      </a:r>
                      <a:r>
                        <a:rPr lang="kk-KZ" b="1" baseline="0" dirty="0" smtClean="0"/>
                        <a:t>үшелерінің қосындысының формуласы</a:t>
                      </a:r>
                      <a:endParaRPr lang="ru-RU" b="1" dirty="0" smtClean="0"/>
                    </a:p>
                  </a:txBody>
                  <a:tcPr/>
                </a:tc>
              </a:tr>
              <a:tr h="6493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/>
                        <a:t>арифметикалық  прогрессияның </a:t>
                      </a:r>
                      <a:r>
                        <a:rPr lang="en-US" b="1" dirty="0" smtClean="0"/>
                        <a:t> n</a:t>
                      </a:r>
                      <a:r>
                        <a:rPr lang="kk-KZ" b="1" dirty="0" smtClean="0"/>
                        <a:t>-ші мүшесінің</a:t>
                      </a:r>
                      <a:r>
                        <a:rPr lang="kk-KZ" b="1" baseline="0" dirty="0" smtClean="0"/>
                        <a:t> формуласы.</a:t>
                      </a:r>
                      <a:endParaRPr lang="ru-RU" b="1" dirty="0" smtClean="0"/>
                    </a:p>
                  </a:txBody>
                  <a:tcPr/>
                </a:tc>
              </a:tr>
              <a:tr h="7933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</a:t>
                      </a:r>
                      <a:r>
                        <a:rPr lang="kk-KZ" b="1" baseline="0" dirty="0" smtClean="0"/>
                        <a:t> прогрессияның анықтамасы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764704"/>
            <a:ext cx="2320305" cy="500066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276872"/>
            <a:ext cx="2674640" cy="428628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645024"/>
            <a:ext cx="1571636" cy="427075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429132"/>
            <a:ext cx="2708929" cy="428628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84784"/>
            <a:ext cx="2397142" cy="571504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86454"/>
            <a:ext cx="2623204" cy="428628"/>
          </a:xfrm>
          <a:prstGeom prst="rect">
            <a:avLst/>
          </a:prstGeom>
          <a:noFill/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996952"/>
            <a:ext cx="2000264" cy="555625"/>
          </a:xfrm>
          <a:prstGeom prst="rect">
            <a:avLst/>
          </a:prstGeom>
          <a:noFill/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572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003671"/>
              </p:ext>
            </p:extLst>
          </p:nvPr>
        </p:nvGraphicFramePr>
        <p:xfrm>
          <a:off x="893085" y="5159439"/>
          <a:ext cx="1903420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10" imgW="774364" imgH="241195" progId="Equation.3">
                  <p:embed/>
                </p:oleObj>
              </mc:Choice>
              <mc:Fallback>
                <p:oleObj name="Формула" r:id="rId10" imgW="77436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85" y="5159439"/>
                        <a:ext cx="1903420" cy="59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8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36268"/>
            <a:ext cx="81439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Сәйкестендіру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тесті</a:t>
            </a:r>
            <a:r>
              <a:rPr lang="ru-RU" sz="2000" b="1" dirty="0" smtClean="0"/>
              <a:t>.</a:t>
            </a:r>
          </a:p>
          <a:p>
            <a:pPr algn="ctr"/>
            <a:endParaRPr lang="ru-RU" b="1" dirty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-1762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12656"/>
              </p:ext>
            </p:extLst>
          </p:nvPr>
        </p:nvGraphicFramePr>
        <p:xfrm>
          <a:off x="500034" y="620688"/>
          <a:ext cx="8215370" cy="60486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1900"/>
                <a:gridCol w="4643470"/>
              </a:tblGrid>
              <a:tr h="68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 прогрессияның </a:t>
                      </a:r>
                      <a:r>
                        <a:rPr lang="en-US" b="1" dirty="0" smtClean="0"/>
                        <a:t> n</a:t>
                      </a:r>
                      <a:r>
                        <a:rPr lang="kk-KZ" b="1" dirty="0" smtClean="0"/>
                        <a:t>-ші мүшесінің</a:t>
                      </a:r>
                      <a:r>
                        <a:rPr lang="kk-KZ" b="1" baseline="0" dirty="0" smtClean="0"/>
                        <a:t> формуласы</a:t>
                      </a:r>
                      <a:endParaRPr lang="ru-RU" b="1" dirty="0"/>
                    </a:p>
                  </a:txBody>
                  <a:tcPr/>
                </a:tc>
              </a:tr>
              <a:tr h="6860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 прогрессияның</a:t>
                      </a:r>
                      <a:r>
                        <a:rPr lang="kk-KZ" b="1" baseline="0" dirty="0" smtClean="0"/>
                        <a:t> негізгі қасиеті</a:t>
                      </a:r>
                      <a:endParaRPr lang="ru-RU" b="1" dirty="0"/>
                    </a:p>
                  </a:txBody>
                  <a:tcPr/>
                </a:tc>
              </a:tr>
              <a:tr h="966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 прогрессияның алғашқы </a:t>
                      </a:r>
                      <a:r>
                        <a:rPr lang="en-US" b="1" dirty="0" smtClean="0"/>
                        <a:t>n</a:t>
                      </a:r>
                      <a:r>
                        <a:rPr lang="ru-RU" b="1" baseline="0" dirty="0" smtClean="0"/>
                        <a:t> м</a:t>
                      </a:r>
                      <a:r>
                        <a:rPr lang="kk-KZ" b="1" baseline="0" dirty="0" smtClean="0"/>
                        <a:t>үшелерінің қосындысының формуласы</a:t>
                      </a:r>
                      <a:endParaRPr lang="ru-RU" b="1" dirty="0"/>
                    </a:p>
                  </a:txBody>
                  <a:tcPr/>
                </a:tc>
              </a:tr>
              <a:tr h="686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 прогрессияның негізгі қасиеті</a:t>
                      </a:r>
                      <a:endParaRPr lang="ru-RU" b="1" dirty="0"/>
                    </a:p>
                  </a:txBody>
                  <a:tcPr/>
                </a:tc>
              </a:tr>
              <a:tr h="68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арифметикалық</a:t>
                      </a:r>
                      <a:r>
                        <a:rPr lang="kk-KZ" b="1" baseline="0" dirty="0" smtClean="0"/>
                        <a:t> прогрессияның анықтамасы</a:t>
                      </a:r>
                      <a:endParaRPr lang="ru-RU" b="1" dirty="0"/>
                    </a:p>
                  </a:txBody>
                  <a:tcPr/>
                </a:tc>
              </a:tr>
              <a:tr h="966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/>
                        <a:t>геометриялық прогрессияның алғашқы </a:t>
                      </a:r>
                      <a:r>
                        <a:rPr lang="en-US" b="1" dirty="0" smtClean="0"/>
                        <a:t>n</a:t>
                      </a:r>
                      <a:r>
                        <a:rPr lang="ru-RU" b="1" baseline="0" dirty="0" smtClean="0"/>
                        <a:t> м</a:t>
                      </a:r>
                      <a:r>
                        <a:rPr lang="kk-KZ" b="1" baseline="0" dirty="0" smtClean="0"/>
                        <a:t>үшелерінің қосындысының формуласы</a:t>
                      </a:r>
                      <a:endParaRPr lang="ru-RU" b="1" dirty="0" smtClean="0"/>
                    </a:p>
                  </a:txBody>
                  <a:tcPr/>
                </a:tc>
              </a:tr>
              <a:tr h="68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b="1" dirty="0" smtClean="0"/>
                        <a:t>арифметикалық  прогрессияның </a:t>
                      </a:r>
                      <a:r>
                        <a:rPr lang="en-US" b="1" dirty="0" smtClean="0"/>
                        <a:t> n</a:t>
                      </a:r>
                      <a:r>
                        <a:rPr lang="kk-KZ" b="1" dirty="0" smtClean="0"/>
                        <a:t>-ші мүшесінің</a:t>
                      </a:r>
                      <a:r>
                        <a:rPr lang="kk-KZ" b="1" baseline="0" dirty="0" smtClean="0"/>
                        <a:t> формуласы.</a:t>
                      </a:r>
                      <a:endParaRPr lang="ru-RU" b="1" dirty="0" smtClean="0"/>
                    </a:p>
                  </a:txBody>
                  <a:tcPr/>
                </a:tc>
              </a:tr>
              <a:tr h="6860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 smtClean="0"/>
                        <a:t>геометриялық</a:t>
                      </a:r>
                      <a:r>
                        <a:rPr lang="kk-KZ" b="1" baseline="0" dirty="0" smtClean="0"/>
                        <a:t> прогрессияның анықтамасы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836712"/>
            <a:ext cx="1714511" cy="369507"/>
          </a:xfrm>
          <a:prstGeom prst="rect">
            <a:avLst/>
          </a:prstGeom>
          <a:noFill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428869"/>
            <a:ext cx="2000264" cy="320555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857628"/>
            <a:ext cx="1428760" cy="38825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512540"/>
            <a:ext cx="2708929" cy="428628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84784"/>
            <a:ext cx="2397142" cy="571504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510" y="6116793"/>
            <a:ext cx="2500330" cy="408551"/>
          </a:xfrm>
          <a:prstGeom prst="rect">
            <a:avLst/>
          </a:prstGeom>
          <a:noFill/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0" y="-17621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071810"/>
            <a:ext cx="1714512" cy="534255"/>
          </a:xfrm>
          <a:prstGeom prst="rect">
            <a:avLst/>
          </a:prstGeom>
          <a:noFill/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572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2178827" y="2107397"/>
            <a:ext cx="2714644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071802" y="2000240"/>
            <a:ext cx="1000132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2035951" y="3464719"/>
            <a:ext cx="2857520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2643174" y="3357562"/>
            <a:ext cx="1428760" cy="1285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2500298" y="4572008"/>
            <a:ext cx="2071702" cy="1071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3000364" y="3643314"/>
            <a:ext cx="1285884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428728" y="2928934"/>
            <a:ext cx="4143404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1678761" y="3679033"/>
            <a:ext cx="3929090" cy="7143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91698"/>
              </p:ext>
            </p:extLst>
          </p:nvPr>
        </p:nvGraphicFramePr>
        <p:xfrm>
          <a:off x="668315" y="5429264"/>
          <a:ext cx="2294829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Формула" r:id="rId10" imgW="774364" imgH="241195" progId="Equation.3">
                  <p:embed/>
                </p:oleObj>
              </mc:Choice>
              <mc:Fallback>
                <p:oleObj name="Формула" r:id="rId10" imgW="77436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15" y="5429264"/>
                        <a:ext cx="2294829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2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1048</TotalTime>
  <Words>1159</Words>
  <Application>Microsoft Office PowerPoint</Application>
  <PresentationFormat>Экран (4:3)</PresentationFormat>
  <Paragraphs>280</Paragraphs>
  <Slides>27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Открытая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Сергіту сәті:  Сандарды үш тілде айтайық  </vt:lpstr>
      <vt:lpstr>Презентация PowerPoint</vt:lpstr>
      <vt:lpstr>“Есептерді шешу”</vt:lpstr>
      <vt:lpstr> “Есептерді шешу”</vt:lpstr>
      <vt:lpstr>Презентация PowerPoint</vt:lpstr>
      <vt:lpstr>Презентация PowerPoint</vt:lpstr>
      <vt:lpstr>“Есептерді шешу”</vt:lpstr>
      <vt:lpstr>“Есептерді шешу”</vt:lpstr>
      <vt:lpstr>Презентация PowerPoint</vt:lpstr>
      <vt:lpstr>           Экологиялық есеп. Бір бактерия өзіне қолайлы ортада әрбір жарты сағатта екіге бөлінеді. Бір бактериядан 10 сағаттан кейін қанша бактерия пайда болады?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Тарихи деректер</dc:title>
  <dc:creator>user</dc:creator>
  <cp:lastModifiedBy>Ерасыл</cp:lastModifiedBy>
  <cp:revision>100</cp:revision>
  <cp:lastPrinted>2017-02-08T19:42:51Z</cp:lastPrinted>
  <dcterms:created xsi:type="dcterms:W3CDTF">2013-04-29T13:12:36Z</dcterms:created>
  <dcterms:modified xsi:type="dcterms:W3CDTF">2017-02-08T20:23:04Z</dcterms:modified>
</cp:coreProperties>
</file>