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26661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3917240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247664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708018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181330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1382285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3764981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3103058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218148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379444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194852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377343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178713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329230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EB3C72E-0EF2-4B65-ABF2-9AFECBB6C5A6}" type="datetimeFigureOut">
              <a:rPr lang="x-none" smtClean="0"/>
              <a:pPr/>
              <a:t>24.10.2020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244780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3F76A2A-81EB-4BB6-A09F-DE781FD5D07F}" type="slidenum">
              <a:rPr lang="x-none" smtClean="0"/>
              <a:pPr/>
              <a:t>‹#›</a:t>
            </a:fld>
            <a:endParaRPr lang="x-none"/>
          </a:p>
        </p:txBody>
      </p:sp>
      <p:sp>
        <p:nvSpPr>
          <p:cNvPr id="5" name="Date Placeholder 4"/>
          <p:cNvSpPr>
            <a:spLocks noGrp="1"/>
          </p:cNvSpPr>
          <p:nvPr>
            <p:ph type="dt" sz="half" idx="10"/>
          </p:nvPr>
        </p:nvSpPr>
        <p:spPr/>
        <p:txBody>
          <a:bodyPr/>
          <a:lstStyle/>
          <a:p>
            <a:fld id="{BEB3C72E-0EF2-4B65-ABF2-9AFECBB6C5A6}" type="datetimeFigureOut">
              <a:rPr lang="x-none" smtClean="0"/>
              <a:pPr/>
              <a:t>24.10.2020</a:t>
            </a:fld>
            <a:endParaRPr lang="x-none"/>
          </a:p>
        </p:txBody>
      </p:sp>
    </p:spTree>
    <p:extLst>
      <p:ext uri="{BB962C8B-B14F-4D97-AF65-F5344CB8AC3E}">
        <p14:creationId xmlns:p14="http://schemas.microsoft.com/office/powerpoint/2010/main" xmlns="" val="398721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B3C72E-0EF2-4B65-ABF2-9AFECBB6C5A6}" type="datetimeFigureOut">
              <a:rPr lang="x-none" smtClean="0"/>
              <a:pPr/>
              <a:t>24.10.2020</a:t>
            </a:fld>
            <a:endParaRPr lang="x-non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F76A2A-81EB-4BB6-A09F-DE781FD5D07F}" type="slidenum">
              <a:rPr lang="x-none" smtClean="0"/>
              <a:pPr/>
              <a:t>‹#›</a:t>
            </a:fld>
            <a:endParaRPr lang="x-none"/>
          </a:p>
        </p:txBody>
      </p:sp>
    </p:spTree>
    <p:extLst>
      <p:ext uri="{BB962C8B-B14F-4D97-AF65-F5344CB8AC3E}">
        <p14:creationId xmlns:p14="http://schemas.microsoft.com/office/powerpoint/2010/main" xmlns="" val="2108275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a:extLst>
              <a:ext uri="{FF2B5EF4-FFF2-40B4-BE49-F238E27FC236}">
                <a16:creationId xmlns:a16="http://schemas.microsoft.com/office/drawing/2014/main" xmlns="" id="{A2408D95-3363-4166-910A-3972FE62C7DF}"/>
              </a:ext>
            </a:extLst>
          </p:cNvPr>
          <p:cNvSpPr>
            <a:spLocks noGrp="1"/>
          </p:cNvSpPr>
          <p:nvPr>
            <p:ph type="ctrTitle"/>
          </p:nvPr>
        </p:nvSpPr>
        <p:spPr>
          <a:xfrm>
            <a:off x="771525" y="511175"/>
            <a:ext cx="10391775" cy="5497513"/>
          </a:xfrm>
        </p:spPr>
        <p:txBody>
          <a:bodyPr/>
          <a:lstStyle/>
          <a:p>
            <a:pPr indent="450215" hangingPunct="0">
              <a:tabLst>
                <a:tab pos="6301105" algn="l"/>
              </a:tabLst>
            </a:pPr>
            <a:r>
              <a:rPr lang="kk-KZ" sz="1800" kern="150" dirty="0">
                <a:effectLst/>
                <a:latin typeface="Times New Roman" panose="02020603050405020304" pitchFamily="18" charset="0"/>
                <a:ea typeface="Times New Roman" panose="02020603050405020304" pitchFamily="18" charset="0"/>
              </a:rPr>
              <a:t>                                                  </a:t>
            </a:r>
            <a:r>
              <a:rPr lang="kk-KZ" sz="1800" kern="150" dirty="0">
                <a:solidFill>
                  <a:schemeClr val="tx1"/>
                </a:solidFill>
                <a:effectLst/>
                <a:latin typeface="Times New Roman" panose="02020603050405020304" pitchFamily="18" charset="0"/>
                <a:ea typeface="Times New Roman" panose="02020603050405020304" pitchFamily="18" charset="0"/>
              </a:rPr>
              <a:t>Қазақстан Республикасы</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a:t>
            </a:r>
            <a:r>
              <a:rPr lang="ru-RU" sz="1800" kern="150" dirty="0">
                <a:solidFill>
                  <a:schemeClr val="tx1"/>
                </a:solidFill>
                <a:effectLst/>
                <a:latin typeface="Times New Roman" panose="02020603050405020304" pitchFamily="18" charset="0"/>
                <a:ea typeface="Times New Roman" panose="02020603050405020304" pitchFamily="18" charset="0"/>
              </a:rPr>
              <a:t>                                                 </a:t>
            </a:r>
            <a:r>
              <a:rPr lang="kk-KZ" sz="1800" kern="150" dirty="0">
                <a:solidFill>
                  <a:schemeClr val="tx1"/>
                </a:solidFill>
                <a:effectLst/>
                <a:latin typeface="Times New Roman" panose="02020603050405020304" pitchFamily="18" charset="0"/>
                <a:ea typeface="Times New Roman" panose="02020603050405020304" pitchFamily="18" charset="0"/>
              </a:rPr>
              <a:t>Білім және ғылым министрінің</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2020 жылғы «30» сәуірдегі</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 168 бұйрығына</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kk-K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қосымша</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Қазақстан Республикасы</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Білім және ғылым министрінің</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2020 жылғы  «8» сәуірдегі</a:t>
            </a:r>
            <a:br>
              <a:rPr lang="kk-K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kk-K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135 бұйрығына 2-қосымша</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Қашықтықтан оқыту жағдайында жиынтық жұмыстарды жүргізу жөніндегі әдістемелік ұсынымдар</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
            </a:r>
            <a:br>
              <a:rPr lang="x-none" sz="1800" dirty="0">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rgbClr val="000000"/>
                </a:solidFill>
                <a:effectLst/>
                <a:latin typeface="Times New Roman" panose="02020603050405020304" pitchFamily="18" charset="0"/>
                <a:ea typeface="Times New Roman" panose="02020603050405020304" pitchFamily="18" charset="0"/>
              </a:rPr>
              <a:t>Бөлім үшін  жиынтық бағалауды және тоқсандық жиынтық бағалауды  өткізуге дайындық</a:t>
            </a:r>
            <a:r>
              <a:rPr lang="x-none" sz="1800" dirty="0">
                <a:solidFill>
                  <a:srgbClr val="000000"/>
                </a:solidFill>
                <a:effectLst/>
                <a:latin typeface="Times New Roman" panose="02020603050405020304" pitchFamily="18" charset="0"/>
                <a:ea typeface="Times New Roman" panose="02020603050405020304" pitchFamily="18" charset="0"/>
              </a:rPr>
              <a:t/>
            </a:r>
            <a:br>
              <a:rPr lang="x-none" sz="1800" dirty="0">
                <a:solidFill>
                  <a:srgbClr val="000000"/>
                </a:solidFill>
                <a:effectLst/>
                <a:latin typeface="Times New Roman" panose="02020603050405020304" pitchFamily="18" charset="0"/>
                <a:ea typeface="Times New Roman" panose="02020603050405020304" pitchFamily="18" charset="0"/>
              </a:rPr>
            </a:br>
            <a:endParaRPr lang="x-none" dirty="0"/>
          </a:p>
        </p:txBody>
      </p:sp>
    </p:spTree>
    <p:extLst>
      <p:ext uri="{BB962C8B-B14F-4D97-AF65-F5344CB8AC3E}">
        <p14:creationId xmlns:p14="http://schemas.microsoft.com/office/powerpoint/2010/main" xmlns="" val="268531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8F9BF3-407E-4EFC-8C3D-3EB010E44FEE}"/>
              </a:ext>
            </a:extLst>
          </p:cNvPr>
          <p:cNvSpPr>
            <a:spLocks noGrp="1"/>
          </p:cNvSpPr>
          <p:nvPr>
            <p:ph idx="1"/>
          </p:nvPr>
        </p:nvSpPr>
        <p:spPr>
          <a:xfrm>
            <a:off x="838200" y="700644"/>
            <a:ext cx="10515600" cy="5476319"/>
          </a:xfrm>
        </p:spPr>
        <p:txBody>
          <a:bodyPr>
            <a:normAutofit/>
          </a:bodyPr>
          <a:lstStyle/>
          <a:p>
            <a:pPr algn="ctr"/>
            <a:endParaRPr lang="kk-KZ" sz="4800" dirty="0">
              <a:latin typeface="Times New Roman" panose="02020603050405020304" pitchFamily="18" charset="0"/>
              <a:cs typeface="Times New Roman" panose="02020603050405020304" pitchFamily="18" charset="0"/>
            </a:endParaRPr>
          </a:p>
          <a:p>
            <a:pPr algn="ctr"/>
            <a:endParaRPr lang="kk-KZ" sz="4800" dirty="0">
              <a:latin typeface="Times New Roman" panose="02020603050405020304" pitchFamily="18" charset="0"/>
              <a:cs typeface="Times New Roman" panose="02020603050405020304" pitchFamily="18" charset="0"/>
            </a:endParaRPr>
          </a:p>
          <a:p>
            <a:pPr algn="ctr"/>
            <a:r>
              <a:rPr lang="kk-KZ" sz="4800" dirty="0">
                <a:latin typeface="Times New Roman" panose="02020603050405020304" pitchFamily="18" charset="0"/>
                <a:cs typeface="Times New Roman" panose="02020603050405020304" pitchFamily="18" charset="0"/>
              </a:rPr>
              <a:t>Назарларыңызға рақмет!</a:t>
            </a:r>
            <a:endParaRPr lang="x-none"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6927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E961079-87D7-419E-8A03-EE85E90629E3}"/>
              </a:ext>
            </a:extLst>
          </p:cNvPr>
          <p:cNvSpPr>
            <a:spLocks noGrp="1"/>
          </p:cNvSpPr>
          <p:nvPr>
            <p:ph idx="1"/>
          </p:nvPr>
        </p:nvSpPr>
        <p:spPr>
          <a:xfrm>
            <a:off x="838200" y="427512"/>
            <a:ext cx="10515600" cy="5749451"/>
          </a:xfrm>
        </p:spPr>
        <p:txBody>
          <a:bodyPr/>
          <a:lstStyle/>
          <a:p>
            <a:pPr marL="3619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1. Жиынтық бағалауды өткізу кезінде Орта, техникалық және кәсіптік, орта білімнен кейінгі білім беру ұйымдары үшін білім алушылардың үлгеріміне ағымдағы бақылауды, оларды аралық және қорытынды аттестаттауды өткізудің үлгілік қағидаларын бекіту туралы» Қазақстан Республикасы Білім және ғылым министрінің 2008 жылғы 18 наурыздағы  «№125 бұйрығына сәйкес ережелерді, 14, 14.1-14.3, 14.5, 14.7, 14.8, 15-18, 21-26, 29- тармақтары мен тармақшаларын басшылыққа алу қажет.</a:t>
            </a:r>
            <a:endParaRPr lang="x-none"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tabLst>
                <a:tab pos="540385" algn="l"/>
              </a:tabLst>
            </a:pPr>
            <a:r>
              <a:rPr lang="kk-KZ" sz="2400" dirty="0">
                <a:solidFill>
                  <a:srgbClr val="000000"/>
                </a:solidFill>
                <a:effectLst/>
                <a:latin typeface="Times New Roman" panose="02020603050405020304" pitchFamily="18" charset="0"/>
                <a:ea typeface="Times New Roman" panose="02020603050405020304" pitchFamily="18" charset="0"/>
              </a:rPr>
              <a:t>	 </a:t>
            </a:r>
          </a:p>
          <a:p>
            <a:pPr marL="36195" algn="just">
              <a:tabLst>
                <a:tab pos="540385" algn="l"/>
              </a:tabLst>
            </a:pPr>
            <a:r>
              <a:rPr lang="kk-KZ" sz="2400" dirty="0">
                <a:solidFill>
                  <a:srgbClr val="000000"/>
                </a:solidFill>
                <a:effectLst/>
                <a:latin typeface="Times New Roman" panose="02020603050405020304" pitchFamily="18" charset="0"/>
                <a:ea typeface="Times New Roman" panose="02020603050405020304" pitchFamily="18" charset="0"/>
              </a:rPr>
              <a:t>  2.  Білім беру ұйымында оқу пәндерін, өткізу күні мен уақытын көрсете отырып, бөлімдік жиынтық бағалау (бұдан әрі – БЖБ)  мен тоқсандық жиынтық бағалауды (бұдан әрі – ТЖБ)  тапсырудың икемді кестесі жасалады.</a:t>
            </a:r>
            <a:endParaRPr lang="x-none" sz="2400" dirty="0">
              <a:solidFill>
                <a:srgbClr val="000000"/>
              </a:solidFill>
              <a:effectLst/>
              <a:latin typeface="Times New Roman" panose="02020603050405020304" pitchFamily="18" charset="0"/>
              <a:ea typeface="Times New Roman" panose="02020603050405020304" pitchFamily="18" charset="0"/>
            </a:endParaRPr>
          </a:p>
          <a:p>
            <a:endParaRPr lang="x-none" dirty="0"/>
          </a:p>
        </p:txBody>
      </p:sp>
    </p:spTree>
    <p:extLst>
      <p:ext uri="{BB962C8B-B14F-4D97-AF65-F5344CB8AC3E}">
        <p14:creationId xmlns:p14="http://schemas.microsoft.com/office/powerpoint/2010/main" xmlns="" val="404471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15F6DEF-E602-4CD0-B689-68BEF80B746A}"/>
              </a:ext>
            </a:extLst>
          </p:cNvPr>
          <p:cNvSpPr>
            <a:spLocks noGrp="1"/>
          </p:cNvSpPr>
          <p:nvPr>
            <p:ph idx="1"/>
          </p:nvPr>
        </p:nvSpPr>
        <p:spPr>
          <a:xfrm>
            <a:off x="838200" y="320634"/>
            <a:ext cx="10515600" cy="5856329"/>
          </a:xfrm>
        </p:spPr>
        <p:txBody>
          <a:bodyPr>
            <a:normAutofit/>
          </a:bodyPr>
          <a:lstStyle/>
          <a:p>
            <a:pPr indent="270510"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БЖБ және ТЖБ тапсыру білім беру ұйымы бекіткен кестеге сәйкес өткізіледі (жеке кестені ескере отырып).</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БЖБ және ТЖБ мазмұны пән бойынша Үлгілік оқу бағдарламасына сәйкес өтілген оқу материалын қамтуы қажет.</a:t>
            </a:r>
          </a:p>
          <a:p>
            <a:pPr marL="0" indent="0" algn="just">
              <a:lnSpc>
                <a:spcPct val="107000"/>
              </a:lnSpc>
              <a:spcAft>
                <a:spcPts val="800"/>
              </a:spcAft>
              <a:buNone/>
              <a:tabLst>
                <a:tab pos="540385" algn="l"/>
              </a:tabLst>
            </a:pPr>
            <a:r>
              <a:rPr lang="ru-RU" sz="2400" b="0" i="0" dirty="0">
                <a:solidFill>
                  <a:srgbClr val="333333"/>
                </a:solidFill>
                <a:effectLst/>
                <a:latin typeface="Times New Roman" panose="02020603050405020304" pitchFamily="18" charset="0"/>
                <a:cs typeface="Times New Roman" panose="02020603050405020304" pitchFamily="18" charset="0"/>
              </a:rPr>
              <a:t> (№135 </a:t>
            </a:r>
            <a:r>
              <a:rPr lang="ru-RU" sz="2400" b="0" i="0" dirty="0" err="1">
                <a:solidFill>
                  <a:srgbClr val="333333"/>
                </a:solidFill>
                <a:effectLst/>
                <a:latin typeface="Times New Roman" panose="02020603050405020304" pitchFamily="18" charset="0"/>
                <a:cs typeface="Times New Roman" panose="02020603050405020304" pitchFamily="18" charset="0"/>
              </a:rPr>
              <a:t>бұйрық</a:t>
            </a:r>
            <a:r>
              <a:rPr lang="ru-RU" sz="2400" b="0" i="0" dirty="0">
                <a:solidFill>
                  <a:srgbClr val="333333"/>
                </a:solidFill>
                <a:effectLst/>
                <a:latin typeface="Times New Roman" panose="02020603050405020304" pitchFamily="18" charset="0"/>
                <a:cs typeface="Times New Roman" panose="02020603050405020304" pitchFamily="18" charset="0"/>
              </a:rPr>
              <a:t>, 29-тармақ) </a:t>
            </a:r>
            <a:r>
              <a:rPr lang="ru-RU" sz="2400" b="0" i="0" dirty="0" err="1">
                <a:solidFill>
                  <a:srgbClr val="333333"/>
                </a:solidFill>
                <a:effectLst/>
                <a:latin typeface="Times New Roman" panose="02020603050405020304" pitchFamily="18" charset="0"/>
                <a:cs typeface="Times New Roman" panose="02020603050405020304" pitchFamily="18" charset="0"/>
              </a:rPr>
              <a:t>Бүгінгі</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күні</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Қазақстан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Республикасы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Білім</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және</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ғылым</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министрінің</a:t>
            </a:r>
            <a:r>
              <a:rPr lang="ru-RU" sz="2400" b="0" i="0" dirty="0">
                <a:solidFill>
                  <a:srgbClr val="333333"/>
                </a:solidFill>
                <a:effectLst/>
                <a:latin typeface="Times New Roman" panose="02020603050405020304" pitchFamily="18" charset="0"/>
                <a:cs typeface="Times New Roman" panose="02020603050405020304" pitchFamily="18" charset="0"/>
              </a:rPr>
              <a:t> 2020 </a:t>
            </a:r>
            <a:r>
              <a:rPr lang="ru-RU" sz="2400" b="0" i="0" dirty="0" err="1">
                <a:solidFill>
                  <a:srgbClr val="333333"/>
                </a:solidFill>
                <a:effectLst/>
                <a:latin typeface="Times New Roman" panose="02020603050405020304" pitchFamily="18" charset="0"/>
                <a:cs typeface="Times New Roman" panose="02020603050405020304" pitchFamily="18" charset="0"/>
              </a:rPr>
              <a:t>жылғы</a:t>
            </a:r>
            <a:r>
              <a:rPr lang="ru-RU" sz="2400" b="0" i="0" dirty="0">
                <a:solidFill>
                  <a:srgbClr val="333333"/>
                </a:solidFill>
                <a:effectLst/>
                <a:latin typeface="Times New Roman" panose="02020603050405020304" pitchFamily="18" charset="0"/>
                <a:cs typeface="Times New Roman" panose="02020603050405020304" pitchFamily="18" charset="0"/>
              </a:rPr>
              <a:t> 8 </a:t>
            </a:r>
            <a:r>
              <a:rPr lang="ru-RU" sz="2400" b="0" i="0" dirty="0" err="1">
                <a:solidFill>
                  <a:srgbClr val="333333"/>
                </a:solidFill>
                <a:effectLst/>
                <a:latin typeface="Times New Roman" panose="02020603050405020304" pitchFamily="18" charset="0"/>
                <a:cs typeface="Times New Roman" panose="02020603050405020304" pitchFamily="18" charset="0"/>
              </a:rPr>
              <a:t>сәуірдегі</a:t>
            </a:r>
            <a:r>
              <a:rPr lang="ru-RU" sz="2400" b="0" i="0" dirty="0">
                <a:solidFill>
                  <a:srgbClr val="333333"/>
                </a:solidFill>
                <a:effectLst/>
                <a:latin typeface="Times New Roman" panose="02020603050405020304" pitchFamily="18" charset="0"/>
                <a:cs typeface="Times New Roman" panose="02020603050405020304" pitchFamily="18" charset="0"/>
              </a:rPr>
              <a:t> № 135 "</a:t>
            </a:r>
            <a:r>
              <a:rPr lang="en-US" sz="2400" b="0" i="0" dirty="0">
                <a:solidFill>
                  <a:srgbClr val="333333"/>
                </a:solidFill>
                <a:effectLst/>
                <a:latin typeface="Times New Roman" panose="02020603050405020304" pitchFamily="18" charset="0"/>
                <a:cs typeface="Times New Roman" panose="02020603050405020304" pitchFamily="18" charset="0"/>
              </a:rPr>
              <a:t>COVID-19 </a:t>
            </a:r>
            <a:r>
              <a:rPr lang="ru-RU" sz="2400" b="0" i="0" dirty="0" err="1">
                <a:solidFill>
                  <a:srgbClr val="333333"/>
                </a:solidFill>
                <a:effectLst/>
                <a:latin typeface="Times New Roman" panose="02020603050405020304" pitchFamily="18" charset="0"/>
                <a:cs typeface="Times New Roman" panose="02020603050405020304" pitchFamily="18" charset="0"/>
              </a:rPr>
              <a:t>коронавирустық</a:t>
            </a:r>
            <a:r>
              <a:rPr lang="ru-RU" sz="2400" b="0" i="0" dirty="0">
                <a:solidFill>
                  <a:srgbClr val="333333"/>
                </a:solidFill>
                <a:effectLst/>
                <a:latin typeface="Times New Roman" panose="02020603050405020304" pitchFamily="18" charset="0"/>
                <a:cs typeface="Times New Roman" panose="02020603050405020304" pitchFamily="18" charset="0"/>
              </a:rPr>
              <a:t> инфекция </a:t>
            </a:r>
            <a:r>
              <a:rPr lang="ru-RU" sz="2400" b="0" i="0" dirty="0" err="1">
                <a:solidFill>
                  <a:srgbClr val="333333"/>
                </a:solidFill>
                <a:effectLst/>
                <a:latin typeface="Times New Roman" panose="02020603050405020304" pitchFamily="18" charset="0"/>
                <a:cs typeface="Times New Roman" panose="02020603050405020304" pitchFamily="18" charset="0"/>
              </a:rPr>
              <a:t>пандемиясы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кезеңінде</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оқу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процесін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қашықтықтан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білім</a:t>
            </a:r>
            <a:r>
              <a:rPr lang="ru-RU" sz="2400" b="0" i="0" dirty="0">
                <a:solidFill>
                  <a:srgbClr val="333333"/>
                </a:solidFill>
                <a:effectLst/>
                <a:latin typeface="Times New Roman" panose="02020603050405020304" pitchFamily="18" charset="0"/>
                <a:cs typeface="Times New Roman" panose="02020603050405020304" pitchFamily="18" charset="0"/>
              </a:rPr>
              <a:t> беру </a:t>
            </a:r>
            <a:r>
              <a:rPr lang="ru-RU" sz="2400" b="0" i="0" dirty="0" err="1">
                <a:solidFill>
                  <a:srgbClr val="333333"/>
                </a:solidFill>
                <a:effectLst/>
                <a:latin typeface="Times New Roman" panose="02020603050405020304" pitchFamily="18" charset="0"/>
                <a:cs typeface="Times New Roman" panose="02020603050405020304" pitchFamily="18" charset="0"/>
              </a:rPr>
              <a:t>технологияларына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көшіру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кезінде</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білім</a:t>
            </a:r>
            <a:r>
              <a:rPr lang="ru-RU" sz="2400" b="0" i="0" dirty="0">
                <a:solidFill>
                  <a:srgbClr val="333333"/>
                </a:solidFill>
                <a:effectLst/>
                <a:latin typeface="Times New Roman" panose="02020603050405020304" pitchFamily="18" charset="0"/>
                <a:cs typeface="Times New Roman" panose="02020603050405020304" pitchFamily="18" charset="0"/>
              </a:rPr>
              <a:t> беру </a:t>
            </a:r>
            <a:r>
              <a:rPr lang="ru-RU" sz="2400" b="0" i="0" dirty="0" err="1">
                <a:solidFill>
                  <a:srgbClr val="333333"/>
                </a:solidFill>
                <a:effectLst/>
                <a:latin typeface="Times New Roman" panose="02020603050405020304" pitchFamily="18" charset="0"/>
                <a:cs typeface="Times New Roman" panose="02020603050405020304" pitchFamily="18" charset="0"/>
              </a:rPr>
              <a:t>сапасын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қамтамасыз</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ету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жөніндегі</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қосымша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шаралар</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туралы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бұйрығы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қолданыста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екенін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жеткіземіз</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Тілдік</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пәндерден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жиынтық</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жұмыстарды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алу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туралы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жоғарыда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көрсетілген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бұйрықтың</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қашықтықтан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оқыту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жағдайында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жиынтық</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жұмыстарды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жүргізу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жөніндегі</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әдістемелік</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ұсынымдар</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тарауының</a:t>
            </a:r>
            <a:r>
              <a:rPr lang="ru-RU" sz="2400" b="0" i="0" dirty="0">
                <a:solidFill>
                  <a:srgbClr val="333333"/>
                </a:solidFill>
                <a:effectLst/>
                <a:latin typeface="Times New Roman" panose="02020603050405020304" pitchFamily="18" charset="0"/>
                <a:cs typeface="Times New Roman" panose="02020603050405020304" pitchFamily="18" charset="0"/>
              </a:rPr>
              <a:t> 2-қосымшасында </a:t>
            </a:r>
            <a:r>
              <a:rPr lang="ru-RU" sz="2400" b="0" i="0" dirty="0" err="1">
                <a:solidFill>
                  <a:srgbClr val="333333"/>
                </a:solidFill>
                <a:effectLst/>
                <a:latin typeface="Times New Roman" panose="02020603050405020304" pitchFamily="18" charset="0"/>
                <a:cs typeface="Times New Roman" panose="02020603050405020304" pitchFamily="18" charset="0"/>
              </a:rPr>
              <a:t>көрсетілген</a:t>
            </a:r>
            <a:r>
              <a:rPr lang="ru-RU" sz="2400" b="0" i="0" dirty="0">
                <a:solidFill>
                  <a:srgbClr val="333333"/>
                </a:solidFill>
                <a:effectLst/>
                <a:latin typeface="Times New Roman" panose="02020603050405020304" pitchFamily="18" charset="0"/>
                <a:cs typeface="Times New Roman" panose="02020603050405020304" pitchFamily="18" charset="0"/>
              </a:rPr>
              <a:t>.</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xmlns="" val="340156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9858FC5-2570-4698-9F92-1BE297197BC6}"/>
              </a:ext>
            </a:extLst>
          </p:cNvPr>
          <p:cNvSpPr>
            <a:spLocks noGrp="1"/>
          </p:cNvSpPr>
          <p:nvPr>
            <p:ph idx="1"/>
          </p:nvPr>
        </p:nvSpPr>
        <p:spPr>
          <a:xfrm>
            <a:off x="838200" y="558140"/>
            <a:ext cx="10515600" cy="5618823"/>
          </a:xfrm>
        </p:spPr>
        <p:txBody>
          <a:bodyPr>
            <a:normAutofit lnSpcReduction="10000"/>
          </a:bodyPr>
          <a:lstStyle/>
          <a:p>
            <a:pPr indent="450215" algn="just">
              <a:lnSpc>
                <a:spcPct val="107000"/>
              </a:lnSpc>
              <a:spcAft>
                <a:spcPts val="800"/>
              </a:spcAft>
              <a:tabLst>
                <a:tab pos="450215" algn="l"/>
                <a:tab pos="540385" algn="l"/>
              </a:tabLst>
            </a:pP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Педагог оқу тапсырмасына бағалау критерийлерін әзірлейді.</a:t>
            </a:r>
            <a:endParaRPr lang="x-none" sz="2800" dirty="0">
              <a:effectLst/>
              <a:latin typeface="Calibri" panose="020F0502020204030204" pitchFamily="34" charset="0"/>
              <a:ea typeface="Calibri" panose="020F0502020204030204" pitchFamily="34" charset="0"/>
              <a:cs typeface="Times New Roman" panose="02020603050405020304" pitchFamily="18" charset="0"/>
            </a:endParaRPr>
          </a:p>
          <a:p>
            <a:pPr indent="270510" algn="just">
              <a:lnSpc>
                <a:spcPct val="107000"/>
              </a:lnSpc>
              <a:spcAft>
                <a:spcPts val="800"/>
              </a:spcAft>
              <a:tabLst>
                <a:tab pos="450215" algn="l"/>
                <a:tab pos="630555" algn="l"/>
              </a:tabLst>
            </a:pP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2-сынып оқушыларына арналған БЖБ және ТЖБ тапсырмалары қиын болмауы керек және 2 тапсырмадан артық берілмеуі тиіс. </a:t>
            </a:r>
            <a:r>
              <a:rPr lang="kk-KZ" sz="2800" dirty="0">
                <a:latin typeface="Times New Roman" panose="02020603050405020304" pitchFamily="18" charset="0"/>
                <a:ea typeface="Times New Roman" panose="02020603050405020304" pitchFamily="18" charset="0"/>
                <a:cs typeface="Times New Roman" panose="02020603050405020304" pitchFamily="18" charset="0"/>
              </a:rPr>
              <a:t>(оқылым -4/ жазылым-4)  барлығы 8 балл</a:t>
            </a:r>
          </a:p>
          <a:p>
            <a:pPr indent="0" algn="just">
              <a:lnSpc>
                <a:spcPct val="107000"/>
              </a:lnSpc>
              <a:spcAft>
                <a:spcPts val="800"/>
              </a:spcAft>
              <a:buNone/>
              <a:tabLst>
                <a:tab pos="450215" algn="l"/>
                <a:tab pos="630555" algn="l"/>
              </a:tabLst>
            </a:pPr>
            <a:r>
              <a:rPr lang="kk-KZ" sz="2800" dirty="0">
                <a:latin typeface="Times New Roman" panose="02020603050405020304" pitchFamily="18" charset="0"/>
                <a:ea typeface="Times New Roman" panose="02020603050405020304" pitchFamily="18" charset="0"/>
                <a:cs typeface="Times New Roman" panose="02020603050405020304" pitchFamily="18" charset="0"/>
              </a:rPr>
              <a:t>3-4</a:t>
            </a: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 сыныптарда 10 балл (оқылым-5/ жазылым-5)</a:t>
            </a:r>
          </a:p>
          <a:p>
            <a:pPr indent="0" algn="just">
              <a:lnSpc>
                <a:spcPct val="107000"/>
              </a:lnSpc>
              <a:spcAft>
                <a:spcPts val="800"/>
              </a:spcAft>
              <a:buNone/>
              <a:tabLst>
                <a:tab pos="450215" algn="l"/>
                <a:tab pos="630555" algn="l"/>
              </a:tabLst>
            </a:pP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5,6,7 сыныптарда -13 балл ( оқылым-6/ жазылым-7)</a:t>
            </a:r>
          </a:p>
          <a:p>
            <a:pPr indent="0" algn="just">
              <a:lnSpc>
                <a:spcPct val="107000"/>
              </a:lnSpc>
              <a:spcAft>
                <a:spcPts val="800"/>
              </a:spcAft>
              <a:buNone/>
              <a:tabLst>
                <a:tab pos="450215" algn="l"/>
                <a:tab pos="630555" algn="l"/>
              </a:tabLst>
            </a:pPr>
            <a:r>
              <a:rPr lang="kk-KZ" sz="2800" dirty="0">
                <a:latin typeface="Times New Roman" panose="02020603050405020304" pitchFamily="18" charset="0"/>
                <a:ea typeface="Times New Roman" panose="02020603050405020304" pitchFamily="18" charset="0"/>
                <a:cs typeface="Times New Roman" panose="02020603050405020304" pitchFamily="18" charset="0"/>
              </a:rPr>
              <a:t>8,9,10,11 сыныптарда -15 балл (оқылым-7/жазылым-8)</a:t>
            </a:r>
          </a:p>
          <a:p>
            <a:pPr indent="0" algn="just">
              <a:lnSpc>
                <a:spcPct val="107000"/>
              </a:lnSpc>
              <a:spcAft>
                <a:spcPts val="800"/>
              </a:spcAft>
              <a:buNone/>
              <a:tabLst>
                <a:tab pos="450215" algn="l"/>
                <a:tab pos="630555" algn="l"/>
              </a:tabLst>
            </a:pP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5-11-сынып оқушыларына арналған БЖБ және ТЖБ тапсырмалары 5 тапсырмадан артық берілмеуі тиіс.Тапсырмалар қиын болмауы керек.</a:t>
            </a:r>
            <a:endParaRPr lang="x-none"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xmlns="" val="2881607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6E46FD0-96E9-40CD-91E8-80DE782CB3D0}"/>
              </a:ext>
            </a:extLst>
          </p:cNvPr>
          <p:cNvSpPr>
            <a:spLocks noGrp="1"/>
          </p:cNvSpPr>
          <p:nvPr>
            <p:ph idx="1"/>
          </p:nvPr>
        </p:nvSpPr>
        <p:spPr>
          <a:xfrm>
            <a:off x="838200" y="510639"/>
            <a:ext cx="10515600" cy="5666324"/>
          </a:xfrm>
        </p:spPr>
        <p:txBody>
          <a:bodyPr/>
          <a:lstStyle/>
          <a:p>
            <a:pPr indent="270510" algn="just">
              <a:lnSpc>
                <a:spcPct val="107000"/>
              </a:lnSpc>
              <a:spcAft>
                <a:spcPts val="800"/>
              </a:spcAft>
              <a:tabLst>
                <a:tab pos="450215" algn="l"/>
                <a:tab pos="630555" algn="l"/>
              </a:tabLst>
            </a:pPr>
            <a:endParaRPr lang="kk-K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lnSpc>
                <a:spcPct val="107000"/>
              </a:lnSpc>
              <a:spcAft>
                <a:spcPts val="800"/>
              </a:spcAft>
              <a:tabLst>
                <a:tab pos="450215" algn="l"/>
                <a:tab pos="630555" algn="l"/>
              </a:tabLs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1-11 сынып оқушыларына арналған БЖБ, сондай-ақ ТЖБ оқу тапсырмаларын педагог жасайды. </a:t>
            </a:r>
            <a:endParaRPr lang="x-none"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450215" algn="l"/>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Педагог сонымен қатар үйде оқитын балаларға, ерекше білім беру қажеттіліктері бар балаларға арналған оқу жүктемелері мен өтілген материалдарды ескере отырып, жеке оқу тапсырмаларын әзірлейді,  бұл ретте БЖБ және ТЖБ өткізу уақыты шектелмейді.</a:t>
            </a:r>
            <a:endParaRPr lang="x-none"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xmlns="" val="309389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5C8C334-2482-48DD-A42B-68A674B6BA8C}"/>
              </a:ext>
            </a:extLst>
          </p:cNvPr>
          <p:cNvSpPr>
            <a:spLocks noGrp="1"/>
          </p:cNvSpPr>
          <p:nvPr>
            <p:ph idx="1"/>
          </p:nvPr>
        </p:nvSpPr>
        <p:spPr>
          <a:xfrm>
            <a:off x="380011" y="296883"/>
            <a:ext cx="10973790" cy="5880080"/>
          </a:xfrm>
        </p:spPr>
        <p:txBody>
          <a:bodyPr>
            <a:normAutofit fontScale="77500" lnSpcReduction="20000"/>
          </a:bodyPr>
          <a:lstStyle/>
          <a:p>
            <a:pPr algn="just">
              <a:lnSpc>
                <a:spcPct val="107000"/>
              </a:lnSpc>
              <a:spcAft>
                <a:spcPts val="800"/>
              </a:spcAft>
              <a:tabLst>
                <a:tab pos="540385" algn="l"/>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БЖБ мен ТЖБ оқу тапсырмаларына: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шығармашылық сипаттағы тапсырмалар, практикалық тапсырмалар, зерттеу тапсырмалары, жобалар, эссе және т. б.;</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1 дұрыс жауабы бар  тест тапсырмаларын (үш тапсырмадан артық емес);</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бірнеше дұрыс жауабы бар  тест тапсырмаларын (үш тапсырмадан артық емес);</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сәйкестендіруге арналған  тест тапсырмаларын (жұмыста үш тапсырмадан артық емес);</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қысқаша жауапты (сөз немесе қысқа сөйлем түріндегі жауапты, есеп шығаруды және т.б.) талап ететін сұрақтың ашық түрлерін;</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толық жауапты (сөйлем түріндегі жауапты, есеп шығаруды және т.б.) талап ететін сұрақтардың ашық түрлерін қолдануға болады.</a:t>
            </a:r>
            <a:endParaRPr lang="x-none" sz="1800" dirty="0">
              <a:solidFill>
                <a:srgbClr val="000000"/>
              </a:solidFill>
              <a:effectLst/>
              <a:latin typeface="Times New Roman" panose="02020603050405020304" pitchFamily="18" charset="0"/>
              <a:ea typeface="Times New Roman" panose="02020603050405020304" pitchFamily="18" charset="0"/>
            </a:endParaRPr>
          </a:p>
          <a:p>
            <a:pPr indent="450215"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21. Педагог БЖБ және ТЖБ өткізу үшін жиынтық бағалауға арналған тапсырмаларды жүктеп және жиынтық бағалауды орындау үшін сынып оқушыларының кіруін қамтамасыз етеді, бұған білім беру платформаларын (Күнделік.kz, «Bilim Land» және т.б.), сонымен қатар түрлі байланыс құралдарын пайдалануына болады.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22. Білім алушыларға жиынтық жұмыстардың оқу тапсырмаларын және орындалған жұмыстарды педагогке кері жіберу («Күнделік.kz», «Bilim Land», Оpiq. kz және басқа) платформалар және қолжетімді байланыс құралдары арқылы мүмкін болады.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23. Білім алушыларға, олардың ата-аналарына немесе заңды өкілдеріне Күнделік платформасында, кез келген қолжетімді байланыс құралдары (электрондық пошта, чат, телеграм немесе т.б.) арқылы комментарий түрінде немесе электрондық форматтағы рубрика түрінде кері байланыс беріледі.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24. Интернет болмаған жағдайда балалардың оқу тапсырмалары мен өзіндік жұмыстары санитарлық қауіпсіздік шараларын сақтай отырып, үйіне (Қазпочта бөлімшелері арқылы) жеткізіледі.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kk-KZ" sz="1800" dirty="0">
                <a:effectLst/>
                <a:latin typeface="Arial" panose="020B0604020202020204" pitchFamily="34"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xmlns="" val="106246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6F0E3D8-F3CF-4156-B5E7-2F4FBDBEABF0}"/>
              </a:ext>
            </a:extLst>
          </p:cNvPr>
          <p:cNvSpPr>
            <a:spLocks noGrp="1"/>
          </p:cNvSpPr>
          <p:nvPr>
            <p:ph idx="1"/>
          </p:nvPr>
        </p:nvSpPr>
        <p:spPr>
          <a:xfrm>
            <a:off x="838200" y="296883"/>
            <a:ext cx="10515600" cy="5880080"/>
          </a:xfrm>
        </p:spPr>
        <p:txBody>
          <a:bodyPr>
            <a:normAutofit/>
          </a:bodyPr>
          <a:lstStyle/>
          <a:p>
            <a:pPr algn="ctr">
              <a:lnSpc>
                <a:spcPct val="107000"/>
              </a:lnSpc>
              <a:spcAft>
                <a:spcPts val="800"/>
              </a:spcAft>
            </a:pPr>
            <a:r>
              <a:rPr lang="kk-KZ" sz="1800" b="1" dirty="0">
                <a:effectLst/>
                <a:latin typeface="Times New Roman" panose="02020603050405020304" pitchFamily="18" charset="0"/>
                <a:ea typeface="Calibri" panose="020F0502020204030204" pitchFamily="34" charset="0"/>
                <a:cs typeface="Times New Roman" panose="02020603050405020304" pitchFamily="18" charset="0"/>
              </a:rPr>
              <a:t>3. БЖБ және ТЖБ өткізу барысында</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b="1" dirty="0">
                <a:effectLst/>
                <a:latin typeface="Times New Roman" panose="02020603050405020304" pitchFamily="18" charset="0"/>
                <a:ea typeface="Calibri" panose="020F0502020204030204" pitchFamily="34" charset="0"/>
                <a:cs typeface="Times New Roman" panose="02020603050405020304" pitchFamily="18" charset="0"/>
              </a:rPr>
              <a:t>оқыту процесіне қатысушылардың міндеттері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b="1" dirty="0">
                <a:effectLst/>
                <a:latin typeface="Arial" panose="020B0604020202020204" pitchFamily="34"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b="1" i="1" dirty="0">
                <a:effectLst/>
                <a:latin typeface="Times New Roman" panose="02020603050405020304" pitchFamily="18" charset="0"/>
                <a:ea typeface="Calibri" panose="020F0502020204030204" pitchFamily="34" charset="0"/>
                <a:cs typeface="Times New Roman" panose="02020603050405020304" pitchFamily="18" charset="0"/>
              </a:rPr>
              <a:t>Білім беру ұйымдарының әкімшілігі: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25. Білім беру ұйымының (бұдан әрі - ББҰ) басшысы мектепте жиынтық  жұмыстарды жүргізу процесін басқарады және БЖБ мен ТЖБ  өткізудің бірыңғай кестесін бекітеді.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26. ББҰ басшысының орынбасары: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kk-KZ" sz="1800" dirty="0">
                <a:solidFill>
                  <a:srgbClr val="000000"/>
                </a:solidFill>
                <a:effectLst/>
                <a:latin typeface="Times New Roman" panose="02020603050405020304" pitchFamily="18" charset="0"/>
                <a:ea typeface="Calibri" panose="020F0502020204030204" pitchFamily="34" charset="0"/>
              </a:rPr>
              <a:t> ББҰ педагогтері үшін БЖБ және ТЖБ өткізу бойынша нұсқаулық жүргізеді (міндеттері, оқу тапсырмаларын әзірлеу, өткізу рәсімі, техникалық дайындық, құжаттарды ресімдеу және т. б.);</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kk-KZ" sz="1800" dirty="0">
                <a:solidFill>
                  <a:srgbClr val="000000"/>
                </a:solidFill>
                <a:effectLst/>
                <a:latin typeface="Times New Roman" panose="02020603050405020304" pitchFamily="18" charset="0"/>
                <a:ea typeface="Calibri" panose="020F0502020204030204" pitchFamily="34" charset="0"/>
              </a:rPr>
              <a:t>ББҰ-да жиынтық жұмыстарды жүргізу процесінде жалпы үйлестіру және мониторингілеуді қамтамасыз етеді.</a:t>
            </a:r>
            <a:endParaRPr lang="x-none" sz="1800" dirty="0">
              <a:solidFill>
                <a:srgbClr val="000000"/>
              </a:solidFill>
              <a:effectLst/>
              <a:latin typeface="Times New Roman" panose="02020603050405020304" pitchFamily="18" charset="0"/>
              <a:ea typeface="Times New Roman" panose="02020603050405020304" pitchFamily="18" charset="0"/>
            </a:endParaRPr>
          </a:p>
          <a:p>
            <a:endParaRPr lang="x-none" dirty="0"/>
          </a:p>
        </p:txBody>
      </p:sp>
    </p:spTree>
    <p:extLst>
      <p:ext uri="{BB962C8B-B14F-4D97-AF65-F5344CB8AC3E}">
        <p14:creationId xmlns:p14="http://schemas.microsoft.com/office/powerpoint/2010/main" xmlns="" val="275187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832F3CBB-EF3A-4A7B-8392-7B3888BDD14A}"/>
              </a:ext>
            </a:extLst>
          </p:cNvPr>
          <p:cNvSpPr>
            <a:spLocks noGrp="1"/>
          </p:cNvSpPr>
          <p:nvPr>
            <p:ph idx="1"/>
          </p:nvPr>
        </p:nvSpPr>
        <p:spPr>
          <a:xfrm>
            <a:off x="838200" y="308758"/>
            <a:ext cx="10515600" cy="5868205"/>
          </a:xfrm>
        </p:spPr>
        <p:txBody>
          <a:bodyPr>
            <a:normAutofit fontScale="92500"/>
          </a:bodyPr>
          <a:lstStyle/>
          <a:p>
            <a:pPr indent="450215" algn="just">
              <a:lnSpc>
                <a:spcPct val="107000"/>
              </a:lnSpc>
              <a:spcAft>
                <a:spcPts val="800"/>
              </a:spcAft>
            </a:pPr>
            <a:r>
              <a:rPr lang="kk-KZ" sz="1800" b="1" i="1" dirty="0">
                <a:effectLst/>
                <a:latin typeface="Times New Roman" panose="02020603050405020304" pitchFamily="18" charset="0"/>
                <a:ea typeface="Calibri" panose="020F0502020204030204" pitchFamily="34" charset="0"/>
                <a:cs typeface="Times New Roman" panose="02020603050405020304" pitchFamily="18" charset="0"/>
              </a:rPr>
              <a:t>Педагог:</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27. Өтілген оқу мақсаттарына сәйкес БЖБ және ТЖБ оқу тапсырмалары жасалатын бөлімдер/бөлімшелер мен оқу мақсаттарын анықтайды.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28. Білім алушылардың орындауына арналған БЖБ және ТЖБ</a:t>
            </a: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тапсырмаларын құрастырады. Педагог ТЖБ оқу тапсырмаларын спецификацияға сәйкес әзірлейді.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29. Тілдік пәндер бойынша БЖБ және ТЖБ-да </a:t>
            </a:r>
            <a:r>
              <a:rPr lang="kk-KZ"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айтылым және тыңдалым дағдыларын тексеруді талап ететін оқыту мақсаттары кірмейді</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Бұл ретте жазу және оқу дағдылары үшін ең жоғары балл 15 баллды құрайды.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30. БЖБ және ТЖБ бойынша білім алушылардың оқу жетістіктерін бағалау критерийлерін әзірлейді.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31. </a:t>
            </a:r>
            <a:r>
              <a:rPr lang="kk-KZ"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Білім алушылар үшін БЖБ және ТЖБ өткізудің көрсетілген күніне дейін нұсқаулық жүргізеді</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32. Білім алушылардың орындаған жиынтық жұмыстарын тексереді және сынып журналына (электронды немесе қағаз түрінде) балл қояды.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33. Білім алушыларға, ата-аналарға немесе баланың заңды өкілдеріне БЖБ және ТЖБ орындалған қорытындысы бойынша кері байланыс береді.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xmlns="" val="2874655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65A74CE-A427-4B65-BE0A-7DD429B56095}"/>
              </a:ext>
            </a:extLst>
          </p:cNvPr>
          <p:cNvSpPr>
            <a:spLocks noGrp="1"/>
          </p:cNvSpPr>
          <p:nvPr>
            <p:ph idx="1"/>
          </p:nvPr>
        </p:nvSpPr>
        <p:spPr>
          <a:xfrm>
            <a:off x="838200" y="356260"/>
            <a:ext cx="10515600" cy="5654449"/>
          </a:xfrm>
        </p:spPr>
        <p:txBody>
          <a:bodyPr>
            <a:normAutofit/>
          </a:bodyPr>
          <a:lstStyle/>
          <a:p>
            <a:pPr indent="450215" algn="just">
              <a:lnSpc>
                <a:spcPct val="107000"/>
              </a:lnSpc>
              <a:spcAft>
                <a:spcPts val="800"/>
              </a:spcAft>
            </a:pPr>
            <a:r>
              <a:rPr lang="kk-KZ" sz="1800" b="1" i="1" dirty="0">
                <a:effectLst/>
                <a:latin typeface="Times New Roman" panose="02020603050405020304" pitchFamily="18" charset="0"/>
                <a:ea typeface="Calibri" panose="020F0502020204030204" pitchFamily="34" charset="0"/>
                <a:cs typeface="Times New Roman" panose="02020603050405020304" pitchFamily="18" charset="0"/>
              </a:rPr>
              <a:t>Білім алушылар:</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34. БЖБ және ТЖБ орындау барысында академиялық адалдық ережелерін сақтайды.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35. Бөгде адамдардың көмегінсіз тапсырмаларды өз бетінше орындау керек.</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36. Жиынтық жұмысты орындау барысында қосымша оқу ресурстарын пайдалануға (спецификациясы бойынша осы аталған ресурс пайдалануға рұқсат етілген жағдайлардан басқа) болмайды;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37. Жиынтық жұмыстарды орындауда жауапкершілікпен қарайды.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38. Жиынтық жұмысты орындауға бөлінген уақыт аяқталғаннан кейін білім алушы орындалған жұмысты педагогке қол жетімді байланыс құралдары арқылы жібереді.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xmlns="" val="369794328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96</TotalTime>
  <Words>642</Words>
  <Application>Microsoft Office PowerPoint</Application>
  <PresentationFormat>Произвольный</PresentationFormat>
  <Paragraphs>53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Аспект</vt:lpstr>
      <vt:lpstr>                                                  Қазақстан Республикасы                                                                        Білім және ғылым министрінің                                                                   2020 жылғы «30» сәуірдегі                                                   № 168 бұйрығына                                                   қосымша                                                                                                                    Қазақстан Республикасы                                                                     Білім және ғылым министрінің                                                                      2020 жылғы  «8» сәуірдегі                                                                            № 135 бұйрығына 2-қосымша     Қашықтықтан оқыту жағдайында жиынтық жұмыстарды жүргізу жөніндегі әдістемелік ұсынымдар     Бөлім үшін  жиынтық бағалауды және тоқсандық жиынтық бағалауды  өткізуге дайындық </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Қазақстан Республикасы                                                                        Білім және ғылым министрінің                                                                   2020 жылғы «30» сәуірдегі                                                   № 168 бұйрығына                                                   қосымша                                                                                                                    Қазақстан Республикасы                                                                     Білім және ғылым министрінің                                                                      2020 жылғы  «8» сәуірдегі                                                                            № 135 бұйрығына 2-қосымша     Қашықтықтан оқыту жағдайында жиынтық жұмыстарды жүргізу жөніндегі әдістемелік ұсынымдар     Бөлім үшін  жиынтық бағалауды және тоқсандық жиынтық бағалауды  өткізуге дайындық</dc:title>
  <dc:creator>ayim2017@mail.ru</dc:creator>
  <cp:lastModifiedBy>User</cp:lastModifiedBy>
  <cp:revision>8</cp:revision>
  <dcterms:created xsi:type="dcterms:W3CDTF">2020-10-21T14:33:47Z</dcterms:created>
  <dcterms:modified xsi:type="dcterms:W3CDTF">2020-10-24T13:51:39Z</dcterms:modified>
</cp:coreProperties>
</file>