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0" r:id="rId8"/>
    <p:sldId id="267" r:id="rId9"/>
    <p:sldId id="257" r:id="rId10"/>
    <p:sldId id="261" r:id="rId11"/>
    <p:sldId id="258" r:id="rId12"/>
    <p:sldId id="270" r:id="rId13"/>
    <p:sldId id="262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54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75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27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68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9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2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2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4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28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A26E-CD1F-4CE2-927A-8DCBCD3C97F4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6C03-6C8A-447D-A46B-CB75568C2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3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5710" y="290945"/>
            <a:ext cx="8936182" cy="116378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Новый формат ЕНТ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2021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5710" y="1607127"/>
            <a:ext cx="8811490" cy="4682837"/>
          </a:xfrm>
        </p:spPr>
        <p:txBody>
          <a:bodyPr>
            <a:normAutofit/>
          </a:bodyPr>
          <a:lstStyle/>
          <a:p>
            <a:r>
              <a:rPr lang="ru-RU" sz="5400" dirty="0"/>
              <a:t>Сейчас выпускников школ и их родителей очень волнует вопрос, как будут проходить итоговая аттестация выпускников и ЕНТ в нынешнем </a:t>
            </a:r>
            <a:r>
              <a:rPr lang="ru-RU" sz="5400" dirty="0" smtClean="0"/>
              <a:t>2021 </a:t>
            </a:r>
            <a:r>
              <a:rPr lang="ru-RU" sz="5400" dirty="0"/>
              <a:t>году.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4438" t="19791" r="74278" b="18466"/>
          <a:stretch/>
        </p:blipFill>
        <p:spPr>
          <a:xfrm>
            <a:off x="145473" y="0"/>
            <a:ext cx="2757054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2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235" y="249382"/>
            <a:ext cx="11596255" cy="6345382"/>
          </a:xfrm>
        </p:spPr>
        <p:txBody>
          <a:bodyPr>
            <a:normAutofit lnSpcReduction="10000"/>
          </a:bodyPr>
          <a:lstStyle/>
          <a:p>
            <a:r>
              <a:rPr lang="ru-RU" sz="4800" dirty="0"/>
              <a:t>Время проведения тестирования составляет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3 часа 30 минут</a:t>
            </a:r>
            <a:r>
              <a:rPr lang="ru-RU" sz="4800" dirty="0"/>
              <a:t>. Проходной балл в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r>
              <a:rPr lang="ru-RU" sz="4800" dirty="0"/>
              <a:t> </a:t>
            </a:r>
            <a:r>
              <a:rPr lang="ru-RU" sz="4800" dirty="0" smtClean="0"/>
              <a:t>остаётся </a:t>
            </a:r>
            <a:r>
              <a:rPr lang="ru-RU" sz="4800" dirty="0"/>
              <a:t>без </a:t>
            </a:r>
            <a:r>
              <a:rPr lang="ru-RU" sz="4800" dirty="0" smtClean="0"/>
              <a:t>изменений. Все </a:t>
            </a:r>
            <a:r>
              <a:rPr lang="ru-RU" sz="4800" dirty="0"/>
              <a:t> 175 специальностей ВУЗов разделены на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ru-RU" sz="4800" dirty="0"/>
              <a:t> комбинаций в разрезе профильных предметов. Профильные предметы выпускник должен будет выбрать сам для  определения специальности, на которую будет поступать.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Как нетрудно сосчитать, всего будет 120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заданий.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2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030" t="12809" r="36695" b="18099"/>
          <a:stretch/>
        </p:blipFill>
        <p:spPr>
          <a:xfrm>
            <a:off x="1" y="101311"/>
            <a:ext cx="7684499" cy="6756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4473" y="101312"/>
            <a:ext cx="466898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ЕНТ по профильным предметам</a:t>
            </a:r>
            <a:r>
              <a:rPr lang="ru-RU" sz="3200" dirty="0"/>
              <a:t> предполагает </a:t>
            </a:r>
            <a:r>
              <a:rPr lang="ru-RU" sz="3600" dirty="0"/>
              <a:t>2 блока по 30 заданий. 20 из них – это тесты с выбором 1 ответа из 5, </a:t>
            </a:r>
            <a:r>
              <a:rPr lang="ru-RU" sz="3600" dirty="0" smtClean="0"/>
              <a:t>ещё </a:t>
            </a:r>
            <a:r>
              <a:rPr lang="ru-RU" sz="3600" dirty="0"/>
              <a:t>10 заданий – это тоже тесты, но выбирать нужно будет несколько правильных ответов из тех, что будут предложены.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3750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Какой проходной балл нужно набрать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205345"/>
            <a:ext cx="11720945" cy="547254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6200" dirty="0" smtClean="0">
                <a:solidFill>
                  <a:schemeClr val="tx2"/>
                </a:solidFill>
              </a:rPr>
              <a:t>70 </a:t>
            </a:r>
            <a:r>
              <a:rPr lang="ru-RU" sz="6200" dirty="0">
                <a:solidFill>
                  <a:schemeClr val="tx2"/>
                </a:solidFill>
              </a:rPr>
              <a:t>баллов </a:t>
            </a:r>
            <a:r>
              <a:rPr lang="ru-RU" sz="6200" dirty="0"/>
              <a:t>- для поступления на педагогические специальности</a:t>
            </a:r>
          </a:p>
          <a:p>
            <a:pPr fontAlgn="base"/>
            <a:r>
              <a:rPr lang="ru-RU" sz="6200" dirty="0">
                <a:solidFill>
                  <a:schemeClr val="tx2"/>
                </a:solidFill>
              </a:rPr>
              <a:t>65 баллов </a:t>
            </a:r>
            <a:r>
              <a:rPr lang="ru-RU" sz="6200" dirty="0"/>
              <a:t>- для поступления в национальные вузы и медицинские специальности</a:t>
            </a:r>
          </a:p>
          <a:p>
            <a:pPr fontAlgn="base"/>
            <a:r>
              <a:rPr lang="ru-RU" sz="6200" dirty="0">
                <a:solidFill>
                  <a:schemeClr val="tx2"/>
                </a:solidFill>
              </a:rPr>
              <a:t>60 баллов </a:t>
            </a:r>
            <a:r>
              <a:rPr lang="ru-RU" sz="6200" dirty="0"/>
              <a:t>- для поступления на агротехнические специальности</a:t>
            </a:r>
          </a:p>
          <a:p>
            <a:pPr fontAlgn="base"/>
            <a:r>
              <a:rPr lang="ru-RU" sz="6200" dirty="0">
                <a:solidFill>
                  <a:schemeClr val="tx2"/>
                </a:solidFill>
              </a:rPr>
              <a:t>50 баллов </a:t>
            </a:r>
            <a:r>
              <a:rPr lang="ru-RU" sz="6200" dirty="0"/>
              <a:t>- для поступления во все остальные </a:t>
            </a:r>
            <a:r>
              <a:rPr lang="ru-RU" sz="6200" dirty="0" smtClean="0"/>
              <a:t>вузы</a:t>
            </a: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xmlns="" val="187785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235526"/>
            <a:ext cx="11471564" cy="6317673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Максимальный </a:t>
            </a:r>
            <a:r>
              <a:rPr lang="ru-RU" sz="6000" b="1" dirty="0"/>
              <a:t>балл,</a:t>
            </a:r>
            <a:r>
              <a:rPr lang="ru-RU" sz="6000" dirty="0"/>
              <a:t> который можно будет получить, выполнив все правильно, –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</a:rPr>
              <a:t>140</a:t>
            </a:r>
            <a:r>
              <a:rPr lang="ru-RU" sz="6000" dirty="0"/>
              <a:t> (за задания с несколькими вариантами ответа </a:t>
            </a:r>
            <a:r>
              <a:rPr lang="ru-RU" sz="6000" dirty="0" smtClean="0"/>
              <a:t>даётся </a:t>
            </a:r>
            <a:r>
              <a:rPr lang="ru-RU" sz="6000" dirty="0"/>
              <a:t>по </a:t>
            </a:r>
            <a:r>
              <a:rPr lang="ru-RU" sz="6000" dirty="0">
                <a:solidFill>
                  <a:schemeClr val="tx2"/>
                </a:solidFill>
              </a:rPr>
              <a:t>2 балла</a:t>
            </a:r>
            <a:r>
              <a:rPr lang="ru-RU" sz="6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50932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ЕНТ 2020: формат, даты, проходной бал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05" y="190687"/>
            <a:ext cx="11631327" cy="65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30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7" t="31361" r="10095" b="7024"/>
          <a:stretch/>
        </p:blipFill>
        <p:spPr>
          <a:xfrm>
            <a:off x="387926" y="206065"/>
            <a:ext cx="5500256" cy="65133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0" r="10140"/>
          <a:stretch/>
        </p:blipFill>
        <p:spPr>
          <a:xfrm>
            <a:off x="6054436" y="72421"/>
            <a:ext cx="5929746" cy="66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15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1673" y="193964"/>
            <a:ext cx="11720945" cy="630381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Итоговая аттестация (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выпускные экзамены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dirty="0" smtClean="0"/>
              <a:t>учащихся </a:t>
            </a:r>
            <a:r>
              <a:rPr lang="ru-RU" sz="4000" dirty="0"/>
              <a:t>11 класса - это экзамены в школе, по результатам которых </a:t>
            </a:r>
            <a:r>
              <a:rPr lang="ru-RU" sz="4000" dirty="0" smtClean="0"/>
              <a:t>выдаётся </a:t>
            </a:r>
            <a:r>
              <a:rPr lang="ru-RU" sz="4000" dirty="0"/>
              <a:t>аттестат о среднем образовании. Аттестация проводится по </a:t>
            </a:r>
            <a:r>
              <a:rPr lang="ru-RU" sz="4000" dirty="0">
                <a:solidFill>
                  <a:schemeClr val="tx2"/>
                </a:solidFill>
              </a:rPr>
              <a:t>5 </a:t>
            </a:r>
            <a:r>
              <a:rPr lang="ru-RU" sz="4000" dirty="0"/>
              <a:t>предметам, включая </a:t>
            </a:r>
            <a:r>
              <a:rPr lang="ru-RU" sz="4000" dirty="0">
                <a:solidFill>
                  <a:schemeClr val="tx2"/>
                </a:solidFill>
              </a:rPr>
              <a:t>4</a:t>
            </a:r>
            <a:r>
              <a:rPr lang="ru-RU" sz="4000" dirty="0"/>
              <a:t> обязательных (родной язык, второй язык, алгебра и начала анализа, история Казахстана) и </a:t>
            </a:r>
            <a:r>
              <a:rPr lang="ru-RU" sz="4000" dirty="0">
                <a:solidFill>
                  <a:schemeClr val="tx2"/>
                </a:solidFill>
              </a:rPr>
              <a:t>1</a:t>
            </a:r>
            <a:r>
              <a:rPr lang="ru-RU" sz="4000" dirty="0"/>
              <a:t> предмет по выбору с </a:t>
            </a:r>
            <a:r>
              <a:rPr lang="ru-RU" sz="4000" dirty="0" smtClean="0"/>
              <a:t>учётом </a:t>
            </a:r>
            <a:r>
              <a:rPr lang="ru-RU" sz="4000" dirty="0"/>
              <a:t>их профиля обучения (ОГН — общественно-гуманитарное направление, ЕМН — естественно-математическое направление).</a:t>
            </a:r>
          </a:p>
        </p:txBody>
      </p:sp>
    </p:spTree>
    <p:extLst>
      <p:ext uri="{BB962C8B-B14F-4D97-AF65-F5344CB8AC3E}">
        <p14:creationId xmlns:p14="http://schemas.microsoft.com/office/powerpoint/2010/main" xmlns="" val="7398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Перечень и форма проведения экзаменов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274618"/>
            <a:ext cx="11035145" cy="5347855"/>
          </a:xfrm>
        </p:spPr>
        <p:txBody>
          <a:bodyPr>
            <a:noAutofit/>
          </a:bodyPr>
          <a:lstStyle/>
          <a:p>
            <a:r>
              <a:rPr lang="ru-RU" sz="3200" i="1" dirty="0"/>
              <a:t>1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. Письменный экзамен по родному языку и литературе</a:t>
            </a:r>
            <a:r>
              <a:rPr lang="ru-RU" sz="3200" dirty="0"/>
              <a:t> (язык обучения школы) в форме </a:t>
            </a:r>
            <a:r>
              <a:rPr lang="ru-RU" sz="3200" b="1" dirty="0"/>
              <a:t>эссе</a:t>
            </a:r>
            <a:r>
              <a:rPr lang="ru-RU" sz="3200" dirty="0"/>
              <a:t>, на который будет отводиться </a:t>
            </a:r>
            <a:r>
              <a:rPr lang="ru-RU" sz="3200" dirty="0" smtClean="0"/>
              <a:t>3 </a:t>
            </a:r>
            <a:r>
              <a:rPr lang="ru-RU" sz="3200" dirty="0"/>
              <a:t>часа.</a:t>
            </a:r>
            <a:br>
              <a:rPr lang="ru-RU" sz="3200" dirty="0"/>
            </a:br>
            <a:r>
              <a:rPr lang="ru-RU" sz="3200" dirty="0"/>
              <a:t>Учащиеся выбирают одну тему из </a:t>
            </a:r>
            <a:r>
              <a:rPr lang="ru-RU" sz="3200" dirty="0" smtClean="0"/>
              <a:t>трёх </a:t>
            </a:r>
            <a:r>
              <a:rPr lang="ru-RU" sz="3200" dirty="0"/>
              <a:t>предложенных. Необходимо написать эссе, состоящее из 250-300 </a:t>
            </a:r>
            <a:r>
              <a:rPr lang="ru-RU" sz="3200" dirty="0" smtClean="0"/>
              <a:t>слов.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2. 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Письменный экзамен по алгебре и началу анализа</a:t>
            </a:r>
            <a:r>
              <a:rPr lang="ru-RU" sz="3200" dirty="0"/>
              <a:t> (отводится </a:t>
            </a:r>
            <a:r>
              <a:rPr lang="ru-RU" sz="3200" dirty="0" smtClean="0"/>
              <a:t>5 часов</a:t>
            </a:r>
            <a:r>
              <a:rPr lang="ru-RU" sz="3200" dirty="0"/>
              <a:t>), состоит из 5 заданий.</a:t>
            </a:r>
            <a:br>
              <a:rPr lang="ru-RU" sz="3200" dirty="0"/>
            </a:br>
            <a:r>
              <a:rPr lang="ru-RU" sz="3200" dirty="0"/>
              <a:t>Задания направлены на выявление степени усвоения математических фактов, понятий и </a:t>
            </a:r>
            <a:r>
              <a:rPr lang="ru-RU" sz="3200" dirty="0" smtClean="0"/>
              <a:t>приёмов, </a:t>
            </a:r>
            <a:r>
              <a:rPr lang="ru-RU" sz="3200" dirty="0"/>
              <a:t>умения решать прикладные и логические задачи, уровня функциональной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15124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66254"/>
            <a:ext cx="11637818" cy="6442363"/>
          </a:xfrm>
        </p:spPr>
        <p:txBody>
          <a:bodyPr/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3. 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Устный экзамен по истории Казахстана</a:t>
            </a:r>
            <a:r>
              <a:rPr lang="ru-RU" sz="3200" dirty="0"/>
              <a:t> (по билетам).</a:t>
            </a:r>
            <a:br>
              <a:rPr lang="ru-RU" sz="3200" dirty="0"/>
            </a:br>
            <a:r>
              <a:rPr lang="ru-RU" sz="3200" dirty="0"/>
              <a:t>В каждом билете 3 вопроса, из них два вопроса по теории материала. Третий вопрос – задание творческого характера (задания с использованием исторических карт, схем, хронологических таблиц, картин и др</a:t>
            </a:r>
            <a:r>
              <a:rPr lang="ru-RU" sz="3200" dirty="0" smtClean="0"/>
              <a:t>.).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4. 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Тестирование по казахскому языку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 в школах с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русским</a:t>
            </a:r>
            <a:r>
              <a:rPr lang="ru-RU" sz="3200" dirty="0"/>
              <a:t> </a:t>
            </a:r>
            <a:r>
              <a:rPr lang="ru-RU" sz="3200" dirty="0" smtClean="0"/>
              <a:t>языком обучения (отводится </a:t>
            </a:r>
            <a:r>
              <a:rPr lang="ru-RU" sz="3200" dirty="0"/>
              <a:t>80 минут, 40 вопросов - 40 баллов), из </a:t>
            </a:r>
            <a:r>
              <a:rPr lang="ru-RU" sz="3200" dirty="0" smtClean="0"/>
              <a:t>них: лексико-грамматический </a:t>
            </a:r>
            <a:r>
              <a:rPr lang="ru-RU" sz="3200" dirty="0"/>
              <a:t>блок – 20 тестовых заданий с выбором одного правильного ответа;</a:t>
            </a:r>
            <a:br>
              <a:rPr lang="ru-RU" sz="3200" dirty="0"/>
            </a:br>
            <a:r>
              <a:rPr lang="ru-RU" sz="3200" dirty="0"/>
              <a:t>блок «</a:t>
            </a:r>
            <a:r>
              <a:rPr lang="ru-RU" sz="3200" dirty="0" err="1"/>
              <a:t>Аудирование</a:t>
            </a:r>
            <a:r>
              <a:rPr lang="ru-RU" sz="3200" dirty="0"/>
              <a:t>» – 10 тестовых заданий (2 текста, по 200-250 слов</a:t>
            </a:r>
            <a:r>
              <a:rPr lang="ru-RU" sz="3200" dirty="0" smtClean="0"/>
              <a:t>); блок </a:t>
            </a:r>
            <a:r>
              <a:rPr lang="ru-RU" sz="3200" dirty="0"/>
              <a:t>«Чтение» – 10 тестовых заданий (2 текста, по 200-250 слов).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728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221672"/>
            <a:ext cx="11596254" cy="64423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5. </a:t>
            </a: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</a:rPr>
              <a:t>Тестирование - предмет по выбору</a:t>
            </a:r>
            <a:r>
              <a:rPr lang="ru-RU" sz="4000" dirty="0"/>
              <a:t> выбирается один: физика, химия, биология, география, геометрия, всемирная история, литература, иностранный язык (</a:t>
            </a:r>
            <a:r>
              <a:rPr lang="ru-RU" sz="4000" dirty="0" smtClean="0"/>
              <a:t>английский), </a:t>
            </a:r>
            <a:r>
              <a:rPr lang="ru-RU" sz="4000" dirty="0"/>
              <a:t>информатика.</a:t>
            </a:r>
            <a:br>
              <a:rPr lang="ru-RU" sz="4000" dirty="0"/>
            </a:br>
            <a:r>
              <a:rPr lang="ru-RU" sz="4000" dirty="0"/>
              <a:t>Всего 40 тестовых заданий (отводится 80 минут, 40 вопросов – 60 баллов), из них:</a:t>
            </a:r>
            <a:br>
              <a:rPr lang="ru-RU" sz="4000" dirty="0"/>
            </a:br>
            <a:r>
              <a:rPr lang="ru-RU" sz="4000" dirty="0" smtClean="0"/>
              <a:t>20 </a:t>
            </a:r>
            <a:r>
              <a:rPr lang="ru-RU" sz="4000" dirty="0"/>
              <a:t>заданий с выбором одного правильного ответа (20 баллов);</a:t>
            </a:r>
            <a:br>
              <a:rPr lang="ru-RU" sz="4000" dirty="0"/>
            </a:br>
            <a:r>
              <a:rPr lang="ru-RU" sz="4000" dirty="0" smtClean="0"/>
              <a:t>20 </a:t>
            </a:r>
            <a:r>
              <a:rPr lang="ru-RU" sz="4000" dirty="0"/>
              <a:t>заданий с несколькими правильными ответами (40 баллов).</a:t>
            </a:r>
          </a:p>
        </p:txBody>
      </p:sp>
    </p:spTree>
    <p:extLst>
      <p:ext uri="{BB962C8B-B14F-4D97-AF65-F5344CB8AC3E}">
        <p14:creationId xmlns:p14="http://schemas.microsoft.com/office/powerpoint/2010/main" xmlns="" val="30181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93964"/>
            <a:ext cx="11623964" cy="6303818"/>
          </a:xfrm>
        </p:spPr>
        <p:txBody>
          <a:bodyPr>
            <a:normAutofit/>
          </a:bodyPr>
          <a:lstStyle/>
          <a:p>
            <a:r>
              <a:rPr lang="ru-RU" sz="3600" dirty="0"/>
              <a:t>Все материалы итоговой аттестации составляются и доставляются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Национальным центром тестирования </a:t>
            </a:r>
            <a:r>
              <a:rPr lang="ru-RU" sz="3600" dirty="0"/>
              <a:t>до управлений образования, управлениями образования до школ.</a:t>
            </a:r>
            <a:br>
              <a:rPr lang="ru-RU" sz="3600" dirty="0"/>
            </a:br>
            <a:r>
              <a:rPr lang="ru-RU" sz="3600" dirty="0"/>
              <a:t>Оценивание письменных и устных </a:t>
            </a:r>
            <a:r>
              <a:rPr lang="ru-RU" sz="3600" dirty="0" smtClean="0"/>
              <a:t>экзаменов, а </a:t>
            </a:r>
            <a:r>
              <a:rPr lang="ru-RU" sz="3600" dirty="0"/>
              <a:t>также листы ответов тестирования будут проверятся в школе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Экзаменационной комиссией </a:t>
            </a:r>
            <a:r>
              <a:rPr lang="ru-RU" sz="3600" dirty="0"/>
              <a:t>по предмету на основании предоставленных им </a:t>
            </a:r>
            <a:r>
              <a:rPr lang="ru-RU" sz="3600" u="sng" dirty="0"/>
              <a:t>кодов правильных ответов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/>
              <a:t>Материалы итоговой аттестации (листы ответов, книжка вопросник и т. д.) хранятся в школе в течение одного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6488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193964"/>
            <a:ext cx="11090564" cy="5982999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Сроки прохождения ЕНТ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2021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dirty="0"/>
              <a:t>С текущего года </a:t>
            </a:r>
            <a:r>
              <a:rPr lang="ru-RU" sz="4000" dirty="0" err="1"/>
              <a:t>казахстанцы</a:t>
            </a:r>
            <a:r>
              <a:rPr lang="ru-RU" sz="4000" dirty="0"/>
              <a:t> могут сдавать Единое национальное тестирование </a:t>
            </a:r>
            <a:r>
              <a:rPr lang="ru-RU" sz="4000" u="sng" dirty="0"/>
              <a:t>четыре раза в год</a:t>
            </a:r>
            <a:r>
              <a:rPr lang="ru-RU" sz="4000" dirty="0"/>
              <a:t>: в январе, марте и августе на платное отделение и июне для участия в конкурсе на получение государственного гранта</a:t>
            </a:r>
            <a:r>
              <a:rPr lang="ru-RU" sz="4000" dirty="0" smtClean="0"/>
              <a:t>.</a:t>
            </a: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Если выпускник не собирается поступать в ВУЗы Казахстана или будет обучаться за границей - ему не нужно сдавать ЕНТ.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349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207819"/>
            <a:ext cx="11159836" cy="180109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ЕНТ 2020 года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330036"/>
            <a:ext cx="11540836" cy="519545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ЕНТ остаётся </a:t>
            </a:r>
            <a:r>
              <a:rPr lang="ru-RU" sz="4000" dirty="0"/>
              <a:t>как экзамен для поступления в ВУЗы и как система распределения государственных грантов.</a:t>
            </a:r>
            <a:br>
              <a:rPr lang="ru-RU" sz="4000" dirty="0"/>
            </a:br>
            <a:r>
              <a:rPr lang="ru-RU" sz="4000" dirty="0"/>
              <a:t>По формату ЕНТ </a:t>
            </a:r>
            <a:r>
              <a:rPr lang="ru-RU" sz="4000" dirty="0" smtClean="0"/>
              <a:t>2021 </a:t>
            </a:r>
            <a:r>
              <a:rPr lang="ru-RU" sz="4000" dirty="0"/>
              <a:t>года предлагается 120 вопросов (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20+20+20+30+30=120 </a:t>
            </a:r>
            <a:r>
              <a:rPr lang="ru-RU" sz="4000" dirty="0"/>
              <a:t>заданий) по 5 предметам, из них 3 обязательных и 2 профильных в зависимости от тех специальностей в ВУЗах на которые планирует поступать абитуриент. Все  вопросы  учитываются.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5002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4759" t="13353" r="11604" b="13163"/>
          <a:stretch/>
        </p:blipFill>
        <p:spPr>
          <a:xfrm>
            <a:off x="0" y="166254"/>
            <a:ext cx="12039601" cy="66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193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145</Words>
  <Application>Microsoft Office PowerPoint</Application>
  <PresentationFormat>Произвольный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Новый формат ЕНТ 2021</vt:lpstr>
      <vt:lpstr>Слайд 2</vt:lpstr>
      <vt:lpstr>Перечень и форма проведения экзаменов</vt:lpstr>
      <vt:lpstr>Слайд 4</vt:lpstr>
      <vt:lpstr>Слайд 5</vt:lpstr>
      <vt:lpstr>Слайд 6</vt:lpstr>
      <vt:lpstr>Слайд 7</vt:lpstr>
      <vt:lpstr>ЕНТ 2020 года </vt:lpstr>
      <vt:lpstr>Слайд 9</vt:lpstr>
      <vt:lpstr>Слайд 10</vt:lpstr>
      <vt:lpstr>Слайд 11</vt:lpstr>
      <vt:lpstr>Какой проходной балл нужно набрать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</cp:revision>
  <dcterms:created xsi:type="dcterms:W3CDTF">2020-11-10T03:52:57Z</dcterms:created>
  <dcterms:modified xsi:type="dcterms:W3CDTF">2020-11-29T16:21:18Z</dcterms:modified>
</cp:coreProperties>
</file>