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6" r:id="rId2"/>
    <p:sldId id="272" r:id="rId3"/>
    <p:sldId id="269" r:id="rId4"/>
    <p:sldId id="268" r:id="rId5"/>
    <p:sldId id="274" r:id="rId6"/>
    <p:sldId id="270" r:id="rId7"/>
    <p:sldId id="273" r:id="rId8"/>
    <p:sldId id="278" r:id="rId9"/>
    <p:sldId id="279" r:id="rId10"/>
    <p:sldId id="280" r:id="rId11"/>
    <p:sldId id="259" r:id="rId12"/>
    <p:sldId id="260" r:id="rId13"/>
    <p:sldId id="262" r:id="rId14"/>
    <p:sldId id="275" r:id="rId15"/>
    <p:sldId id="277" r:id="rId16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338CC-2632-4B6B-A7E3-E79CCEC8FCD3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CB888-0B11-4F34-91F0-615B16F3BE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4728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kundelik.zendesk.com/hc/ru/articles/360010194657-%D0%9F%D0%B0%D0%BC%D1%8F%D1%82%D0%BA%D0%B0-%D0%BF%D0%BE-%D0%B7%D0%B0%D0%BF%D0%BE%D0%BB%D0%BD%D0%B5%D0%BD%D0%B8%D1%8E-%D0%BA%D1%80%D0%B8%D1%82%D0%B5%D1%80%D0%B8%D0%B0%D0%BB%D1%8C%D0%BD%D0%BE%D0%B3%D0%BE-%D0%B6%D1%83%D1%80%D0%BD%D0%B0%D0%BB%D0%B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7664" y="188640"/>
            <a:ext cx="655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Областной </a:t>
            </a:r>
            <a:r>
              <a:rPr lang="ru-RU" alt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учебно-методический </a:t>
            </a:r>
            <a:r>
              <a:rPr lang="ru-RU" alt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кабинет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3588" y="2228671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ОЦЕНИВАНИЯ 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УЧЕБНЫХ ДОСТИЖЕНИЙ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96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8686"/>
            <a:ext cx="4779374" cy="1212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ru-RU" sz="17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 организациях образования </a:t>
            </a:r>
            <a:r>
              <a:rPr lang="ru-RU" sz="17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составляется график сдачи</a:t>
            </a:r>
            <a:r>
              <a:rPr lang="ru-RU" sz="17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7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СОР и СОЧ</a:t>
            </a:r>
            <a:r>
              <a:rPr lang="ru-RU" sz="17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с указанием учебных предметов, даты и времени проведения.</a:t>
            </a:r>
            <a:endParaRPr lang="ru-RU" sz="17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85926"/>
            <a:ext cx="485772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Количество СОР и СОЧ </a:t>
            </a:r>
            <a:r>
              <a:rPr lang="ru-RU" sz="17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не должно превышать трех</a:t>
            </a:r>
            <a:r>
              <a:rPr lang="ru-RU" sz="17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суммативных работ </a:t>
            </a:r>
            <a:r>
              <a:rPr lang="ru-RU" sz="17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 один день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643182"/>
            <a:ext cx="4572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Учебные задания </a:t>
            </a:r>
            <a:r>
              <a:rPr lang="ru-RU" sz="17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для</a:t>
            </a:r>
            <a:r>
              <a:rPr lang="ru-RU" sz="17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2-11-х классов СОР</a:t>
            </a:r>
            <a:r>
              <a:rPr lang="ru-RU" sz="17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а также СОЧ </a:t>
            </a:r>
            <a:r>
              <a:rPr lang="ru-RU" sz="17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составляются педагогом </a:t>
            </a:r>
            <a:r>
              <a:rPr lang="ru-RU" sz="17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 основе </a:t>
            </a:r>
            <a:r>
              <a:rPr lang="ru-RU" sz="17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спецификации по предметам. 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500042"/>
            <a:ext cx="4000529" cy="5756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5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Учебные задания СОР и СОЧ могут включать:</a:t>
            </a:r>
            <a:br>
              <a:rPr lang="ru-RU" sz="15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endParaRPr lang="ru-RU" sz="1500" b="1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ru-RU" sz="15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задания творческого характера</a:t>
            </a:r>
            <a:r>
              <a:rPr lang="ru-RU" sz="15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практические задания, исследовательские задания, проекты, эссе и др.;</a:t>
            </a:r>
            <a:br>
              <a:rPr lang="ru-RU" sz="15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endParaRPr lang="ru-RU" sz="15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ru-RU" sz="15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</a:t>
            </a:r>
            <a:r>
              <a:rPr lang="kk-KZ" sz="1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естовые задания </a:t>
            </a:r>
            <a:r>
              <a:rPr lang="kk-KZ" sz="15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 1 правильным вариантом </a:t>
            </a:r>
            <a:r>
              <a:rPr lang="kk-KZ" sz="15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ответа</a:t>
            </a:r>
            <a:r>
              <a:rPr lang="ru-RU" sz="15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;</a:t>
            </a:r>
            <a:endParaRPr lang="ru-RU" sz="15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endParaRPr lang="ru-RU" sz="15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ru-RU" sz="15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</a:t>
            </a:r>
            <a:r>
              <a:rPr lang="kk-KZ" sz="1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естовые задания </a:t>
            </a:r>
            <a:r>
              <a:rPr lang="ru-RU" sz="15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 множественным выбором </a:t>
            </a:r>
            <a:r>
              <a:rPr lang="ru-RU" sz="15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ответов</a:t>
            </a:r>
            <a:r>
              <a:rPr lang="ru-RU" sz="15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;</a:t>
            </a:r>
            <a:r>
              <a:rPr lang="ru-RU" sz="15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5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endParaRPr lang="ru-RU" sz="15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ru-RU" sz="15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</a:t>
            </a:r>
            <a:r>
              <a:rPr lang="ru-RU" sz="1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естовые задания </a:t>
            </a:r>
            <a:r>
              <a:rPr lang="ru-RU" sz="15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 сопоставление  </a:t>
            </a:r>
            <a:r>
              <a:rPr lang="ru-RU" sz="1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;</a:t>
            </a:r>
            <a:r>
              <a:rPr lang="ru-RU" sz="15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5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endParaRPr lang="ru-RU" sz="15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ru-RU" sz="15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</a:t>
            </a:r>
            <a:r>
              <a:rPr lang="ru-RU" sz="1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ткрытые формы вопроса, требующие </a:t>
            </a:r>
            <a:r>
              <a:rPr lang="ru-RU" sz="15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краткого ответа </a:t>
            </a:r>
            <a:r>
              <a:rPr lang="ru-RU" sz="1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(ответ в виде слова или короткого предложения)</a:t>
            </a:r>
            <a:r>
              <a:rPr lang="kk-KZ" sz="1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  <a:br>
              <a:rPr lang="kk-KZ" sz="1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endParaRPr lang="ru-RU" sz="15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ru-RU" sz="15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</a:t>
            </a:r>
            <a:r>
              <a:rPr lang="ru-RU" sz="1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ткрытые формы вопросов</a:t>
            </a:r>
            <a:r>
              <a:rPr lang="kk-KZ" sz="1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требующие </a:t>
            </a:r>
            <a:r>
              <a:rPr lang="kk-KZ" sz="15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развернутого ответа </a:t>
            </a:r>
            <a:r>
              <a:rPr lang="kk-KZ" sz="1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(ответ в виде предложения).</a:t>
            </a:r>
            <a:endParaRPr lang="ru-RU" sz="15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2071697" y="-2071699"/>
            <a:ext cx="571481" cy="47148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Подготовка к проведению СОР и СОЧ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80714" y="2569031"/>
            <a:ext cx="163286" cy="42976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4890408" y="716140"/>
            <a:ext cx="9795" cy="57194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0" y="6659992"/>
            <a:ext cx="2860766" cy="19800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D4DEC6CE-9125-4F8A-86EF-5006765D1EFF}"/>
              </a:ext>
            </a:extLst>
          </p:cNvPr>
          <p:cNvSpPr/>
          <p:nvPr/>
        </p:nvSpPr>
        <p:spPr>
          <a:xfrm>
            <a:off x="0" y="3571876"/>
            <a:ext cx="5000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Для</a:t>
            </a:r>
            <a:r>
              <a:rPr lang="ru-RU" sz="16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2-4 </a:t>
            </a:r>
            <a:r>
              <a:rPr lang="ru-RU" sz="16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классов: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задания составляются педагогами самостоятельно.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 каждому предмету дается не более 2 задании </a:t>
            </a:r>
            <a:endParaRPr lang="ru-RU" sz="16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AADB961-BB5C-4E92-B981-21F6BDA0024C}"/>
              </a:ext>
            </a:extLst>
          </p:cNvPr>
          <p:cNvSpPr/>
          <p:nvPr/>
        </p:nvSpPr>
        <p:spPr>
          <a:xfrm>
            <a:off x="0" y="5000636"/>
            <a:ext cx="5000628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Для</a:t>
            </a:r>
            <a:r>
              <a:rPr lang="ru-RU" sz="17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5-11 классов:</a:t>
            </a:r>
            <a:endParaRPr lang="ru-RU" sz="17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7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задания составляются педагогами самостоятельно;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 каждому предмету дается не более 3 задании </a:t>
            </a:r>
          </a:p>
        </p:txBody>
      </p:sp>
    </p:spTree>
    <p:extLst>
      <p:ext uri="{BB962C8B-B14F-4D97-AF65-F5344CB8AC3E}">
        <p14:creationId xmlns:p14="http://schemas.microsoft.com/office/powerpoint/2010/main" xmlns="" val="4116980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794321"/>
            <a:ext cx="856895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9" y="116632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Формативное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оценивание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критериальном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журнале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78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959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710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28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115616" y="2420888"/>
            <a:ext cx="7245424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         Ссылки: 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kundelik.zendesk.com/hc/ru/articles/360010194657-%D0%9F%D0%B0%D0%BC%D1%8F%D1%82%D0%BA%D0%B0-%D0%BF%D0%BE-%D0%B7%D0%B0%D0%BF%D0%BE%D0%BB%D0%BD%D0%B5%D0%BD%D0%B8%D1%8E-%D0%BA%D1%80%D0%B8%D1%82%D0%B5%D1%80%D0%B8%D0%B0%D0%BB%D1%8C%D0%BD%D0%BE%D0%B3%D0%BE-%D0%B6%D1%83%D1%80%D0%BD%D0%B0%D0%BB%D0%B0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6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2564904"/>
            <a:ext cx="6400800" cy="10412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80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7569" y="1340768"/>
            <a:ext cx="792088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Министра образования и науки Республики Казахстан от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18 марта 2008 года № 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25 «Об утверждении Типовых правил проведения текущего контроля успеваемости, промежуточной и итоговой аттестации обучающихся для организаций среднего, технического и профессионального, послесреднего образования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 (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№ 509 от 26 ноября 2019 года, </a:t>
            </a: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№ 373 от 28 августа 2020 года, № 453 от 21 октября 2020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года)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4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83568" y="836712"/>
            <a:ext cx="7920880" cy="4824536"/>
          </a:xfrm>
        </p:spPr>
        <p:txBody>
          <a:bodyPr>
            <a:normAutofit/>
          </a:bodyPr>
          <a:lstStyle/>
          <a:p>
            <a:pPr marL="45720" lvl="0" indent="0" algn="just"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Приказ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Министра образования и науки Республики Казахстан от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13 августа 2020 года № 345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«Об утверждении Методических рекомендаций по осуществлению учебного процесса в организациях образования в период ограничительных мер, связанных с распространением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инфекции»;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45720" lvl="0" indent="0" algn="just"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Приказ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Министра образования и науки Республики Казахстан от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28 августа 2020 года № 374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lvl="0" indent="0" algn="just"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внесении изменения в приказ Министра образования и науки Республики Казахстан от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20 марта 2015 года № 137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«Об утверждении Правил организации учебного процесса по дистанционным образовательным технологиям».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28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64704"/>
            <a:ext cx="8352928" cy="5184576"/>
          </a:xfrm>
        </p:spPr>
        <p:txBody>
          <a:bodyPr>
            <a:noAutofit/>
          </a:bodyPr>
          <a:lstStyle/>
          <a:p>
            <a:pPr marL="45720" indent="0" algn="just" fontAlgn="t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проведении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критериального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оценивания следует обратить внимание на следующие пункты: </a:t>
            </a:r>
          </a:p>
          <a:p>
            <a:pPr marL="45720" indent="0" algn="just" fontAlgn="base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1.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Формативное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оценивание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проводится для мониторинга достижений обучающимися целей обучения и дальнейшего выстраивания дифференцированной работы на уроке и осуществляется через рекомендации педагога в письменной форме (в тетрадях или дневниках) или устно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kk-KZ" sz="2000" i="1" dirty="0">
                <a:latin typeface="Times New Roman" pitchFamily="18" charset="0"/>
                <a:cs typeface="Times New Roman" pitchFamily="18" charset="0"/>
              </a:rPr>
              <a:t>пункт 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kk-KZ" sz="2000" i="1" dirty="0">
                <a:latin typeface="Times New Roman" pitchFamily="18" charset="0"/>
                <a:cs typeface="Times New Roman" pitchFamily="18" charset="0"/>
              </a:rPr>
              <a:t>приказа №125).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" lvl="0" indent="0" algn="just" fontAlgn="base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 fontAlgn="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2.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случаях ограничительных мер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соответствующих государственных органов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 том числе карантина, чрезвычайных ситуаций социального, природного и техногенного характера учебные достижения обучающихся оцениваются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формативно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 выставлением баллов. Оценивание учебных достижений обучающихся 2-11 (12) классов осуществляется в пределах от одного до 10 баллов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2000" i="1" dirty="0">
                <a:latin typeface="Times New Roman" pitchFamily="18" charset="0"/>
                <a:cs typeface="Times New Roman" pitchFamily="18" charset="0"/>
              </a:rPr>
              <a:t>пункт 13 приказа №125).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" lvl="0" indent="0" algn="just" fontAlgn="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" lvl="0" indent="0"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39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424936" cy="4569688"/>
          </a:xfrm>
        </p:spPr>
        <p:txBody>
          <a:bodyPr>
            <a:normAutofit fontScale="70000" lnSpcReduction="20000"/>
          </a:bodyPr>
          <a:lstStyle/>
          <a:p>
            <a:pPr marL="4572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3. Четвертная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оценка выставляется на основании результатов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формативного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оценивания,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СОР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СОЧ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процентном соотношении 50% на 50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%.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kk-KZ" sz="2400" i="1" dirty="0">
                <a:latin typeface="Times New Roman" pitchFamily="18" charset="0"/>
                <a:cs typeface="Times New Roman" pitchFamily="18" charset="0"/>
              </a:rPr>
              <a:t>пункт </a:t>
            </a:r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kk-KZ" sz="2400" i="1" dirty="0">
                <a:latin typeface="Times New Roman" pitchFamily="18" charset="0"/>
                <a:cs typeface="Times New Roman" pitchFamily="18" charset="0"/>
              </a:rPr>
              <a:t>приказа №125).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" lv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учебной нагрузке 1 час в неделю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оценка за полугодие выставляется по результатам формативного оценивания и СОР. (</a:t>
            </a:r>
            <a:r>
              <a:rPr lang="kk-KZ" sz="2400" i="1" dirty="0">
                <a:latin typeface="Times New Roman" pitchFamily="18" charset="0"/>
                <a:cs typeface="Times New Roman" pitchFamily="18" charset="0"/>
              </a:rPr>
              <a:t>пункт </a:t>
            </a:r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kk-KZ" sz="2400" i="1" dirty="0">
                <a:latin typeface="Times New Roman" pitchFamily="18" charset="0"/>
                <a:cs typeface="Times New Roman" pitchFamily="18" charset="0"/>
              </a:rPr>
              <a:t>приказа №125).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" lv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 fontAlgn="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случаях ограничительных мер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соответствующих государственных органов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 том числе карантина, чрезвычайных ситуаций социального, природного и техногенного характера четвертная оценка выставляется с учетом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формативного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оценивания, результатов одного СОР и СОЧ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kk-KZ" sz="2400" i="1" dirty="0">
                <a:latin typeface="Times New Roman" pitchFamily="18" charset="0"/>
                <a:cs typeface="Times New Roman" pitchFamily="18" charset="0"/>
              </a:rPr>
              <a:t>пункт </a:t>
            </a:r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25 приказа </a:t>
            </a:r>
            <a:r>
              <a:rPr lang="kk-KZ" sz="2400" i="1" dirty="0">
                <a:latin typeface="Times New Roman" pitchFamily="18" charset="0"/>
                <a:cs typeface="Times New Roman" pitchFamily="18" charset="0"/>
              </a:rPr>
              <a:t>№125).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" lvl="0" indent="0" algn="just" fontAlgn="t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 fontAlgn="base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классе годовая оценка 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выставляется.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Обучающиеся 1 класса не оставляются на повторный год обучения, за исключением обучающихся, которым рекомендован повторный год обучения на основании заключения психолого-медико-педагогической консультации и (или) по согласованию с родителями или законными представителями ребенка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kk-KZ" sz="2400" i="1" dirty="0">
                <a:latin typeface="Times New Roman" pitchFamily="18" charset="0"/>
                <a:cs typeface="Times New Roman" pitchFamily="18" charset="0"/>
              </a:rPr>
              <a:t>пункт </a:t>
            </a:r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26  </a:t>
            </a:r>
            <a:r>
              <a:rPr lang="kk-KZ" sz="2400" i="1" dirty="0">
                <a:latin typeface="Times New Roman" pitchFamily="18" charset="0"/>
                <a:cs typeface="Times New Roman" pitchFamily="18" charset="0"/>
              </a:rPr>
              <a:t>приказа №125).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" lvl="0" indent="0" algn="just" fontAlgn="base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96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280920" cy="5616624"/>
          </a:xfrm>
        </p:spPr>
        <p:txBody>
          <a:bodyPr>
            <a:normAutofit/>
          </a:bodyPr>
          <a:lstStyle/>
          <a:p>
            <a:pPr marL="45720" lvl="0" indent="0" algn="just" fontAlgn="base">
              <a:buNone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	7.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условиях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дистанционного обучения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языковым предметам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рекомендуется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руководствоваться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пунктом 29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приказа Министра образования и науки Республики Казахстан от 8 апреля 2020 года № 135. Согласно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п.29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приложения 2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вышеуказанного приказа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проведении СОЧ по языковым предметам исключаются учебные цели, требующие проверки навыков говорения и слушания. При этом максимальный балл за навыки письма и чтения составляет 15 баллов».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lvl="0" indent="0" algn="just" fontAlgn="base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8.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выставлении баллов за СОЧ учитель в электронном журнале сам задает максимальный балл, а система в процентном соотношении итоговую оценку будет рассчитывать исходя из заданного максимального балла. Поэтому, если класс разделен на группы приходящих детей (в дежурных классах) и обучающихся дистанционно, в этом случае рекомендуется выбирать два навыка и составлять задания для всего класса.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" lvl="0" indent="0" algn="just" fontAlgn="base">
              <a:buNone/>
            </a:pP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6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136904" cy="5289768"/>
          </a:xfrm>
        </p:spPr>
        <p:txBody>
          <a:bodyPr>
            <a:normAutofit fontScale="85000" lnSpcReduction="20000"/>
          </a:bodyPr>
          <a:lstStyle/>
          <a:p>
            <a:pPr marL="45720" lvl="0" indent="0" algn="just" fontAlgn="base"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	9.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полном штатном режиме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обучения, по языковым предметам рекомендуется использовать п.18 приказа №125, где суммативное оценивание по языковым предметам проводится по четырем видам речевой деятельности (аудирование (слушание), говорение, чтение, письмо). Оценивание навыков аудирования (слушания) и говорения проводится на уроках в течение недели, на которую запланировано проведение суммативного оценивания.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" lvl="0" indent="0" algn="just" fontAlgn="base">
              <a:buNone/>
            </a:pP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10. Педагог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может свободно выбирать критерий оценки учебных достижений обучающихся, также может  разрабатывать их самостоятельно.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" lvl="0" indent="0" algn="just" fontAlgn="base">
              <a:buNone/>
            </a:pP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11. Задания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СОЧ разрабатываются педагогом самостоятельно  (</a:t>
            </a:r>
            <a:r>
              <a:rPr lang="kk-KZ" sz="2400" i="1" dirty="0">
                <a:latin typeface="Times New Roman" pitchFamily="18" charset="0"/>
                <a:cs typeface="Times New Roman" pitchFamily="18" charset="0"/>
              </a:rPr>
              <a:t>пункт 17 приказа №125).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" lvl="0" indent="0" algn="just" fontAlgn="base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Суммативные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работы обучающихся за текущий учебный год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хранятся в школе до конца данного учебного года </a:t>
            </a:r>
            <a:r>
              <a:rPr lang="kk-KZ" sz="2400" i="1" dirty="0">
                <a:latin typeface="Times New Roman" pitchFamily="18" charset="0"/>
                <a:cs typeface="Times New Roman" pitchFamily="18" charset="0"/>
              </a:rPr>
              <a:t>(пункт 22 приказ №125).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" lvl="0" indent="0" algn="just" fontAlgn="base">
              <a:buNone/>
            </a:pP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13. В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качестве инструментария для проведения суммативной работы можно выбирать любой вид работы (диктант, контрольную работу, проект, эссе, тест и др.)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7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136904" cy="5289768"/>
          </a:xfrm>
        </p:spPr>
        <p:txBody>
          <a:bodyPr>
            <a:normAutofit fontScale="25000" lnSpcReduction="20000"/>
          </a:bodyPr>
          <a:lstStyle/>
          <a:p>
            <a:pPr marL="45720" lvl="0" indent="0" algn="just" fontAlgn="base">
              <a:buNone/>
            </a:pPr>
            <a:r>
              <a:rPr lang="kk-KZ" sz="6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45720" indent="0" algn="just" fontAlgn="base">
              <a:buNone/>
            </a:pPr>
            <a:r>
              <a:rPr lang="kk-KZ" sz="6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6200" dirty="0" smtClean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Типовым правилам проведения текущего контроля успеваемости, промежуточной и итоговой аттестации обучающихся для организаций среднего, технического и профессионального,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послесреднего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образования, утвержденных приказом Министра образования и науки Республики Казахстан </a:t>
            </a:r>
            <a:r>
              <a:rPr lang="ru-RU" sz="6200" b="1" dirty="0">
                <a:latin typeface="Times New Roman" pitchFamily="18" charset="0"/>
                <a:cs typeface="Times New Roman" pitchFamily="18" charset="0"/>
              </a:rPr>
              <a:t>от 18 марта 2008 года № 125 (с учетом внесенных изменений и дополнений приказом МОН РК № 494 от 25.09.2018 года) 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в конце полугодия и учебного года по предметам «Музыка», «Художественный труд», «Физическая культура», «Самопознание», «Основы предпринимательства и бизнеса», «Графика и проектирование» выставляются «зачет» («незачет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»)</a:t>
            </a:r>
            <a:r>
              <a:rPr lang="kk-KZ" sz="6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200" dirty="0">
              <a:latin typeface="Times New Roman" pitchFamily="18" charset="0"/>
              <a:cs typeface="Times New Roman" pitchFamily="18" charset="0"/>
            </a:endParaRPr>
          </a:p>
          <a:p>
            <a:pPr marL="45720" lvl="0" indent="0" algn="just" fontAlgn="base">
              <a:buNone/>
            </a:pPr>
            <a:endParaRPr lang="ru-RU" sz="6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lvl="0" indent="0" algn="just"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	15</a:t>
            </a:r>
            <a:r>
              <a:rPr lang="kk-KZ" sz="62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lang="ru-RU" sz="6200" b="1" dirty="0">
                <a:latin typeface="Times New Roman" pitchFamily="18" charset="0"/>
                <a:cs typeface="Times New Roman" pitchFamily="18" charset="0"/>
              </a:rPr>
              <a:t>с пунктом 15 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приказа Министра образования и науки Республики Казахстан </a:t>
            </a:r>
            <a:r>
              <a:rPr lang="ru-RU" sz="6200" b="1" dirty="0">
                <a:latin typeface="Times New Roman" pitchFamily="18" charset="0"/>
                <a:cs typeface="Times New Roman" pitchFamily="18" charset="0"/>
              </a:rPr>
              <a:t>от 09.02.2018 № 47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по предметам "Самопознание", "Художественный труд", "Музыка", "Физическая культура", "Основы предпринимательства и бизнеса", "Графика и проектирование"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суммативное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оценивание не проводится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6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200" dirty="0">
              <a:latin typeface="Times New Roman" pitchFamily="18" charset="0"/>
              <a:cs typeface="Times New Roman" pitchFamily="18" charset="0"/>
            </a:endParaRPr>
          </a:p>
          <a:p>
            <a:pPr marL="45720" lvl="0" indent="0" algn="just" fontAlgn="base">
              <a:buNone/>
            </a:pPr>
            <a:endParaRPr lang="kk-KZ" sz="3600" dirty="0">
              <a:latin typeface="Times New Roman" pitchFamily="18" charset="0"/>
              <a:cs typeface="Times New Roman" pitchFamily="18" charset="0"/>
            </a:endParaRPr>
          </a:p>
          <a:p>
            <a:pPr marL="45720" lvl="0" indent="0" algn="just" fontAlgn="base">
              <a:buNone/>
            </a:pP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lvl="0" indent="0" algn="just" fontAlgn="base">
              <a:buNone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pPr marL="45720" lvl="0" indent="0" algn="just" fontAlgn="base">
              <a:buNone/>
            </a:pP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lvl="0" indent="0" algn="just" fontAlgn="base">
              <a:buNone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pPr marL="45720" lvl="0" indent="0" algn="just" fontAlgn="base"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05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73602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ru-RU" sz="16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 </a:t>
            </a:r>
            <a:r>
              <a:rPr lang="kk-KZ" sz="16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2-11-х  </a:t>
            </a:r>
            <a:r>
              <a:rPr lang="kk-KZ" sz="16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классах по учебным предметам  </a:t>
            </a:r>
            <a:r>
              <a:rPr lang="kk-KZ" sz="16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 недельной нагрузкой 2 и более </a:t>
            </a:r>
            <a:r>
              <a:rPr lang="kk-KZ" sz="16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часов </a:t>
            </a:r>
            <a:r>
              <a:rPr lang="ru-RU" sz="16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проводятся: </a:t>
            </a:r>
            <a:br>
              <a:rPr lang="ru-RU" sz="16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600" dirty="0" err="1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формативное</a:t>
            </a:r>
            <a:r>
              <a:rPr lang="ru-RU" sz="16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оценивание </a:t>
            </a:r>
            <a:r>
              <a:rPr lang="kk-KZ" sz="16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(от одного до 10 баллов),</a:t>
            </a:r>
            <a:r>
              <a:rPr lang="ru-RU" sz="16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kk-KZ" sz="16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суммативная работа за раздел и </a:t>
            </a:r>
            <a:r>
              <a:rPr lang="kk-KZ" sz="16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kk-KZ" sz="16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суммативная работа за четверть;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endParaRPr lang="kk-KZ" sz="16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kk-KZ" sz="16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 </a:t>
            </a:r>
            <a:r>
              <a:rPr lang="kk-KZ" sz="16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2-11-х  </a:t>
            </a:r>
            <a:r>
              <a:rPr lang="kk-KZ" sz="16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классах по учебным предметам  </a:t>
            </a:r>
            <a:r>
              <a:rPr lang="kk-KZ" sz="16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 нагрузкой 1 час  в неделю </a:t>
            </a:r>
            <a:r>
              <a:rPr lang="kk-KZ" sz="16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проводится </a:t>
            </a:r>
            <a:r>
              <a:rPr lang="ru-RU" sz="16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формативное</a:t>
            </a:r>
            <a:r>
              <a:rPr lang="ru-RU" sz="16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оценивание </a:t>
            </a:r>
            <a:r>
              <a:rPr lang="kk-KZ" sz="16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(от одного до 10 баллов),</a:t>
            </a:r>
            <a:r>
              <a:rPr lang="ru-RU" sz="16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kk-KZ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kk-KZ" sz="16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kk-KZ" sz="16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суммативная работа за раздел</a:t>
            </a:r>
            <a:r>
              <a:rPr lang="en-US" sz="16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 оценка выставляется за полугодие (СОЧ не проводится). </a:t>
            </a:r>
            <a:r>
              <a:rPr lang="ru-RU" sz="16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kk-KZ" sz="16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kk-KZ" sz="16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endParaRPr lang="kk-KZ" sz="16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kk-KZ" sz="16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  </a:t>
            </a:r>
            <a:r>
              <a:rPr lang="ru-RU" sz="16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1-ом классе учебные достижения обучающихся не оцениваются.  Годовая оценка не выставляется.</a:t>
            </a:r>
            <a:endParaRPr lang="ru-RU" sz="16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endParaRPr lang="ru-RU" sz="16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429000"/>
            <a:ext cx="9144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tabLst>
                <a:tab pos="540385" algn="l"/>
              </a:tabLst>
            </a:pPr>
            <a:r>
              <a:rPr lang="kk-KZ" b="1" u="sng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Сроки  проведения</a:t>
            </a:r>
          </a:p>
          <a:p>
            <a:pPr lvl="0">
              <a:spcAft>
                <a:spcPts val="600"/>
              </a:spcAft>
              <a:tabLst>
                <a:tab pos="540385" algn="l"/>
              </a:tabLst>
            </a:pPr>
            <a:r>
              <a:rPr lang="kk-KZ" sz="17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СОР</a:t>
            </a:r>
            <a:r>
              <a:rPr lang="kk-KZ" sz="17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по учебным предметам </a:t>
            </a:r>
            <a:r>
              <a:rPr lang="kk-KZ" sz="17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с </a:t>
            </a:r>
            <a:r>
              <a:rPr lang="kk-KZ" sz="17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5 по  15 октября 2020 года</a:t>
            </a:r>
            <a:endParaRPr lang="kk-KZ" sz="1700" i="1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kk-KZ" sz="1700" b="1" dirty="0" smtClean="0">
                <a:latin typeface="Times New Roman" pitchFamily="18" charset="0"/>
                <a:cs typeface="Times New Roman" pitchFamily="18" charset="0"/>
              </a:rPr>
              <a:t>СОЧ</a:t>
            </a: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7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kk-KZ" sz="1700" b="1" dirty="0" smtClean="0">
                <a:latin typeface="Times New Roman" pitchFamily="18" charset="0"/>
                <a:cs typeface="Times New Roman" pitchFamily="18" charset="0"/>
              </a:rPr>
              <a:t>2-11-х </a:t>
            </a: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классах</a:t>
            </a:r>
            <a:r>
              <a:rPr lang="kk-KZ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kk-KZ" sz="1700" b="1" i="1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kk-KZ" sz="17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октября  2020 </a:t>
            </a:r>
            <a:r>
              <a:rPr lang="kk-KZ" sz="1700" b="1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года</a:t>
            </a:r>
            <a:endParaRPr lang="ru-RU" sz="1700" b="1" i="1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endParaRPr lang="ru-RU" sz="1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4863" y="6688184"/>
            <a:ext cx="6159137" cy="1698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17"/>
            <a:ext cx="9144000" cy="6226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Суммативное оценивание при  дистанционном обучении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28601" y="3171225"/>
            <a:ext cx="86737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28600" y="5104003"/>
            <a:ext cx="86737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5812766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264</TotalTime>
  <Words>176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внесении изменений в приказ Министра образования и науки Республики Казахстан от 18 марта 2008 года № 125 «Об утверждении Типовых правил проведения текущего контроля успеваемости, промежуточной и итоговой аттестации обучающихся для организаций среднего, технического и профессионального, послесреднего образования»</dc:title>
  <dc:creator>1</dc:creator>
  <cp:lastModifiedBy>User</cp:lastModifiedBy>
  <cp:revision>43</cp:revision>
  <cp:lastPrinted>2020-10-28T10:41:43Z</cp:lastPrinted>
  <dcterms:created xsi:type="dcterms:W3CDTF">2020-10-28T05:36:08Z</dcterms:created>
  <dcterms:modified xsi:type="dcterms:W3CDTF">2020-11-04T08:41:29Z</dcterms:modified>
</cp:coreProperties>
</file>